
<file path=[Content_Types].xml><?xml version="1.0" encoding="utf-8"?>
<Types xmlns="http://schemas.openxmlformats.org/package/2006/content-types">
  <Default Extension="png" ContentType="image/png"/>
  <Default Extension="mp3" ContentType="audio/mpe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vml" ContentType="application/vnd.openxmlformats-officedocument.vmlDrawing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1"/>
  </p:notesMasterIdLst>
  <p:sldIdLst>
    <p:sldId id="257" r:id="rId2"/>
    <p:sldId id="289" r:id="rId3"/>
    <p:sldId id="297" r:id="rId4"/>
    <p:sldId id="351" r:id="rId5"/>
    <p:sldId id="271" r:id="rId6"/>
    <p:sldId id="354" r:id="rId7"/>
    <p:sldId id="353" r:id="rId8"/>
    <p:sldId id="352" r:id="rId9"/>
    <p:sldId id="343" r:id="rId10"/>
    <p:sldId id="259" r:id="rId11"/>
    <p:sldId id="260" r:id="rId12"/>
    <p:sldId id="280" r:id="rId13"/>
    <p:sldId id="344" r:id="rId14"/>
    <p:sldId id="325" r:id="rId15"/>
    <p:sldId id="347" r:id="rId16"/>
    <p:sldId id="291" r:id="rId17"/>
    <p:sldId id="311" r:id="rId18"/>
    <p:sldId id="268" r:id="rId19"/>
    <p:sldId id="264" r:id="rId20"/>
    <p:sldId id="274" r:id="rId21"/>
    <p:sldId id="275" r:id="rId22"/>
    <p:sldId id="276" r:id="rId23"/>
    <p:sldId id="278" r:id="rId24"/>
    <p:sldId id="279" r:id="rId25"/>
    <p:sldId id="350" r:id="rId26"/>
    <p:sldId id="355" r:id="rId27"/>
    <p:sldId id="284" r:id="rId28"/>
    <p:sldId id="329" r:id="rId29"/>
    <p:sldId id="330" r:id="rId30"/>
    <p:sldId id="356" r:id="rId31"/>
    <p:sldId id="326" r:id="rId32"/>
    <p:sldId id="287" r:id="rId33"/>
    <p:sldId id="288" r:id="rId34"/>
    <p:sldId id="286" r:id="rId35"/>
    <p:sldId id="333" r:id="rId36"/>
    <p:sldId id="357" r:id="rId37"/>
    <p:sldId id="358" r:id="rId38"/>
    <p:sldId id="359" r:id="rId39"/>
    <p:sldId id="310" r:id="rId4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C0280"/>
    <a:srgbClr val="F6A7C9"/>
    <a:srgbClr val="D499F9"/>
    <a:srgbClr val="FFAFE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327F97BB-C833-4FB7-BDE5-3F7075034690}" styleName="Themed Style 2 - Accent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EB9631B5-78F2-41C9-869B-9F39066F8104}" styleName="Medium Style 3 -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006" autoAdjust="0"/>
    <p:restoredTop sz="94694"/>
  </p:normalViewPr>
  <p:slideViewPr>
    <p:cSldViewPr snapToGrid="0">
      <p:cViewPr varScale="1">
        <p:scale>
          <a:sx n="87" d="100"/>
          <a:sy n="87" d="100"/>
        </p:scale>
        <p:origin x="39" y="459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3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50B545-28AE-4A92-9C85-591F96B369FF}" type="datetimeFigureOut">
              <a:rPr lang="en-US" smtClean="0"/>
              <a:t>7/7/2020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73AF4F-7075-4C2C-B3E6-32BC592323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41039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0793298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53202759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5900360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5900360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5900360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5900360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5900360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5900360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5900360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ko-KR" altLang="en-US" dirty="0"/>
              <a:t>빈 생일 달력 화일을 붙여 </a:t>
            </a:r>
            <a:r>
              <a:rPr lang="ko-KR" altLang="en-US" dirty="0" smtClean="0"/>
              <a:t>넣어 두었습니다</a:t>
            </a:r>
            <a:r>
              <a:rPr lang="en-US" altLang="ko-KR" dirty="0"/>
              <a:t>.</a:t>
            </a:r>
            <a:r>
              <a:rPr lang="ko-KR" altLang="en-US" dirty="0"/>
              <a:t> 워드 </a:t>
            </a:r>
            <a:r>
              <a:rPr lang="ko-KR" altLang="en-US" dirty="0" smtClean="0"/>
              <a:t>파일 </a:t>
            </a:r>
            <a:r>
              <a:rPr lang="ko-KR" altLang="en-US" dirty="0"/>
              <a:t>아이콘을 눌러 필요에 따라 쓰세요</a:t>
            </a:r>
            <a:r>
              <a:rPr lang="en-US" altLang="ko-KR" dirty="0"/>
              <a:t>.</a:t>
            </a:r>
            <a:endParaRPr dirty="0"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5900360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590036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66785641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CF6E92-38E5-FA4C-BF11-4F7A6F24D35C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923576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dirty="0" smtClean="0"/>
              <a:t>‘</a:t>
            </a:r>
            <a:r>
              <a:rPr lang="ko-KR" altLang="en-US" dirty="0" smtClean="0"/>
              <a:t>이곳</a:t>
            </a:r>
            <a:r>
              <a:rPr lang="en-US" altLang="ko-KR" dirty="0" smtClean="0"/>
              <a:t>’</a:t>
            </a:r>
            <a:r>
              <a:rPr lang="ko-KR" altLang="en-US" dirty="0" smtClean="0"/>
              <a:t>에  </a:t>
            </a:r>
            <a:r>
              <a:rPr lang="en-US" altLang="ko-KR" dirty="0" smtClean="0"/>
              <a:t>hyperlink</a:t>
            </a:r>
            <a:r>
              <a:rPr lang="ko-KR" altLang="en-US" dirty="0" smtClean="0"/>
              <a:t>로 </a:t>
            </a:r>
            <a:r>
              <a:rPr lang="en-US" altLang="ko-KR" dirty="0" err="1" smtClean="0"/>
              <a:t>lingt</a:t>
            </a:r>
            <a:r>
              <a:rPr lang="ko-KR" altLang="en-US" dirty="0" smtClean="0"/>
              <a:t>사이트를 걸어 선생님의  </a:t>
            </a:r>
            <a:r>
              <a:rPr lang="en-US" altLang="ko-KR" dirty="0" err="1" smtClean="0"/>
              <a:t>lingt</a:t>
            </a:r>
            <a:r>
              <a:rPr lang="ko-KR" altLang="en-US" dirty="0" smtClean="0"/>
              <a:t> 페이지로 가게 해 주세요</a:t>
            </a:r>
            <a:r>
              <a:rPr lang="en-US" altLang="ko-KR" dirty="0" smtClean="0"/>
              <a:t>.</a:t>
            </a:r>
            <a:r>
              <a:rPr lang="ko-KR" altLang="en-US" dirty="0" smtClean="0"/>
              <a:t> </a:t>
            </a:r>
            <a:r>
              <a:rPr lang="en-US" altLang="ko-KR" dirty="0" smtClean="0"/>
              <a:t>(</a:t>
            </a:r>
            <a:r>
              <a:rPr lang="ko-KR" altLang="en-US" dirty="0" smtClean="0"/>
              <a:t>저의 링그트 페이지로 가는 것은 삭제하였습니다</a:t>
            </a:r>
            <a:r>
              <a:rPr lang="en-US" altLang="ko-KR" dirty="0" smtClean="0"/>
              <a:t>)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Lingt.com</a:t>
            </a:r>
            <a:r>
              <a:rPr lang="ko-KR" alt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으로 들어가 </a:t>
            </a:r>
            <a:r>
              <a:rPr 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sign up</a:t>
            </a:r>
            <a:r>
              <a:rPr lang="ko-KR" alt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을 하시고 교사의 방을 만들어 교과서의 읽기 부분을 교사가 읽어 녹음해 놓고</a:t>
            </a:r>
            <a:r>
              <a:rPr lang="en-US" altLang="ko-KR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학생들도 따라 읽어 녹음하게 할 수 있습니다</a:t>
            </a:r>
            <a:r>
              <a:rPr lang="en-US" altLang="ko-KR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 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ko-KR" alt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질문을 만들어 듣기와 말하기를 연습하게 할 수도 있고 학생들이 녹음해 놓은 것을 듣고 평가를 바로 해서 학생들에게 </a:t>
            </a:r>
            <a:r>
              <a:rPr lang="en-US" altLang="ko-KR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feedback</a:t>
            </a:r>
            <a:r>
              <a:rPr lang="ko-KR" alt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을 바로 줄 수 있습니다</a:t>
            </a:r>
            <a:r>
              <a:rPr lang="en-US" altLang="ko-KR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altLang="ko-KR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5900360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dirty="0" smtClean="0"/>
              <a:t>** </a:t>
            </a:r>
            <a:r>
              <a:rPr lang="ko-KR" altLang="en-US" dirty="0" smtClean="0"/>
              <a:t>제  원본에는 </a:t>
            </a:r>
            <a:r>
              <a:rPr lang="en-US" altLang="ko-KR" dirty="0" smtClean="0"/>
              <a:t>‘</a:t>
            </a:r>
            <a:r>
              <a:rPr lang="ko-KR" altLang="en-US" dirty="0" smtClean="0"/>
              <a:t>이곳</a:t>
            </a:r>
            <a:r>
              <a:rPr lang="en-US" altLang="ko-KR" dirty="0" smtClean="0"/>
              <a:t>’</a:t>
            </a:r>
            <a:r>
              <a:rPr lang="ko-KR" altLang="en-US" dirty="0" smtClean="0"/>
              <a:t>에 </a:t>
            </a:r>
            <a:r>
              <a:rPr lang="en-US" altLang="ko-KR" dirty="0" smtClean="0"/>
              <a:t>hyperlink</a:t>
            </a:r>
            <a:r>
              <a:rPr lang="ko-KR" altLang="en-US" dirty="0" smtClean="0"/>
              <a:t>를 걸어 </a:t>
            </a:r>
            <a:r>
              <a:rPr lang="en-US" altLang="ko-KR" dirty="0" smtClean="0"/>
              <a:t>google form</a:t>
            </a:r>
            <a:r>
              <a:rPr lang="ko-KR" altLang="en-US" dirty="0" smtClean="0"/>
              <a:t>을 연결해 놓았습니다</a:t>
            </a:r>
            <a:r>
              <a:rPr lang="en-US" altLang="ko-KR" dirty="0" smtClean="0"/>
              <a:t>. (</a:t>
            </a:r>
            <a:r>
              <a:rPr lang="ko-KR" altLang="en-US" dirty="0" smtClean="0"/>
              <a:t>지금은 </a:t>
            </a:r>
            <a:r>
              <a:rPr lang="en-US" altLang="ko-KR" dirty="0" smtClean="0"/>
              <a:t>remove</a:t>
            </a:r>
            <a:r>
              <a:rPr lang="ko-KR" altLang="en-US" dirty="0" smtClean="0"/>
              <a:t>한 상태입니다</a:t>
            </a:r>
            <a:r>
              <a:rPr lang="en-US" altLang="ko-KR" dirty="0" smtClean="0"/>
              <a:t>.)</a:t>
            </a:r>
            <a:r>
              <a:rPr lang="ko-KR" altLang="en-US" dirty="0" smtClean="0"/>
              <a:t> </a:t>
            </a:r>
            <a:endParaRPr lang="en-US" altLang="ko-KR" dirty="0" smtClean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ko-KR" altLang="en-US" dirty="0" smtClean="0"/>
              <a:t> 제 구글 어카운트를 쉐어하면 선생님들이 확인이 가능치 않으므로 옆에 워드 파일을 </a:t>
            </a:r>
            <a:r>
              <a:rPr lang="en-US" altLang="ko-KR" dirty="0" smtClean="0"/>
              <a:t>attach </a:t>
            </a:r>
            <a:r>
              <a:rPr lang="ko-KR" altLang="en-US" dirty="0" smtClean="0"/>
              <a:t>해 놓았습니다</a:t>
            </a:r>
            <a:r>
              <a:rPr lang="en-US" altLang="ko-KR" dirty="0" smtClean="0"/>
              <a:t>.</a:t>
            </a:r>
            <a:r>
              <a:rPr lang="ko-KR" altLang="en-US" dirty="0" smtClean="0"/>
              <a:t> 이 워드 파일을 쓰셔도 되고 </a:t>
            </a:r>
            <a:r>
              <a:rPr lang="en-US" altLang="ko-KR" dirty="0" smtClean="0"/>
              <a:t>google form</a:t>
            </a:r>
            <a:r>
              <a:rPr lang="ko-KR" altLang="en-US" dirty="0" smtClean="0"/>
              <a:t>으로 만드시면 온라인 수업 시 학생들의 결과를 바로 확인할 수 있게 됩니다</a:t>
            </a:r>
            <a:r>
              <a:rPr lang="en-US" altLang="ko-KR" dirty="0" smtClean="0"/>
              <a:t>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5900360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dirty="0"/>
              <a:t>https://</a:t>
            </a:r>
            <a:r>
              <a:rPr lang="en-US" dirty="0" err="1"/>
              <a:t>youtu.be</a:t>
            </a:r>
            <a:r>
              <a:rPr lang="en-US" dirty="0"/>
              <a:t>/MwfC3NKDaKQ</a:t>
            </a:r>
            <a:endParaRPr dirty="0"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5900360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dirty="0"/>
              <a:t>https://</a:t>
            </a:r>
            <a:r>
              <a:rPr lang="en-US" dirty="0" err="1"/>
              <a:t>youtu.be</a:t>
            </a:r>
            <a:r>
              <a:rPr lang="en-US" dirty="0"/>
              <a:t>/MwfC3NKDaKQ</a:t>
            </a:r>
            <a:endParaRPr dirty="0"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50261407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5900360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5900360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5900360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5900360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1125045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265473302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818260967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3679300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8205589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57550C-BD8F-2341-9359-9BB9FFFD2304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027645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58388816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5900360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53202759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5320275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5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5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2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01178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6C95A-9A0C-0C4A-855C-3BC28C989E2D}" type="datetimeFigureOut">
              <a:rPr lang="en-US" smtClean="0"/>
              <a:t>7/7/2020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61777-FA8B-3442-A10D-0C5FECFCEC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8120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Title and Conten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2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2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2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2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816621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Comparison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27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27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26" name="Google Shape;26;p27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7" name="Google Shape;27;p27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28" name="Google Shape;28;p27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9" name="Google Shape;29;p2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2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2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918463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28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28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9" name="Google Shape;39;p2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2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2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759751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 Content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2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2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5" name="Google Shape;45;p29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2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2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2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73173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Content with Caption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32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32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32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3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3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3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175479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 with Caption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33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33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4" name="Google Shape;64;p33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3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3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3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99194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Title and Vertical 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3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34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3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3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3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328234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 Title and 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35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35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3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3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3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088218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2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2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2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62870657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5" r:id="rId4"/>
    <p:sldLayoutId id="2147483666" r:id="rId5"/>
    <p:sldLayoutId id="2147483668" r:id="rId6"/>
    <p:sldLayoutId id="2147483669" r:id="rId7"/>
    <p:sldLayoutId id="2147483670" r:id="rId8"/>
    <p:sldLayoutId id="2147483671" r:id="rId9"/>
    <p:sldLayoutId id="2147483672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quizlet.com/_8cnpn9?x=1jqt&amp;i=2tig8t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10.png"/><Relationship Id="rId5" Type="http://schemas.openxmlformats.org/officeDocument/2006/relationships/image" Target="../media/image19.png"/><Relationship Id="rId4" Type="http://schemas.openxmlformats.org/officeDocument/2006/relationships/notesSlide" Target="../notesSlides/notesSlide1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notesSlide" Target="../notesSlides/notesSlide18.xml"/><Relationship Id="rId7" Type="http://schemas.openxmlformats.org/officeDocument/2006/relationships/package" Target="../embeddings/Microsoft_Word_Document1.doc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p_go-_tgvzQ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youtu.be/Xf5w8beE8Ow" TargetMode="Externa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tif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7" Type="http://schemas.openxmlformats.org/officeDocument/2006/relationships/image" Target="../media/image23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package" Target="../embeddings/Microsoft_Word_Document2.docx"/><Relationship Id="rId5" Type="http://schemas.openxmlformats.org/officeDocument/2006/relationships/oleObject" Target="../embeddings/oleObject2.bin"/><Relationship Id="rId4" Type="http://schemas.openxmlformats.org/officeDocument/2006/relationships/hyperlink" Target="https://youtu.be/VYxjsvkhZy0" TargetMode="Externa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youtu.be/MwfC3NKDaKQ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33.wmf"/><Relationship Id="rId5" Type="http://schemas.openxmlformats.org/officeDocument/2006/relationships/package" Target="../embeddings/Microsoft_Word_Document3.docx"/><Relationship Id="rId4" Type="http://schemas.openxmlformats.org/officeDocument/2006/relationships/oleObject" Target="../embeddings/oleObject3.bin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Xf5w8beE8Ow" TargetMode="External"/><Relationship Id="rId2" Type="http://schemas.openxmlformats.org/officeDocument/2006/relationships/hyperlink" Target="https://youtu.be/p_go-_tgvzQ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m.shnews.net/news/articleView.html?idxno=30123" TargetMode="External"/><Relationship Id="rId4" Type="http://schemas.openxmlformats.org/officeDocument/2006/relationships/hyperlink" Target="https://youtu.be/VYxjsvkhZy0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>
            <a:spLocks noGrp="1"/>
          </p:cNvSpPr>
          <p:nvPr>
            <p:ph type="ctrTitle"/>
          </p:nvPr>
        </p:nvSpPr>
        <p:spPr>
          <a:xfrm>
            <a:off x="1151860" y="2296632"/>
            <a:ext cx="10182447" cy="36257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r>
              <a:rPr lang="ko-KR" dirty="0"/>
              <a:t> </a:t>
            </a:r>
            <a:r>
              <a:rPr lang="en-US" altLang="ko-KR" dirty="0"/>
              <a:t/>
            </a:r>
            <a:br>
              <a:rPr lang="en-US" altLang="ko-KR" dirty="0"/>
            </a:br>
            <a:r>
              <a:rPr lang="en-US" altLang="ko-KR" dirty="0"/>
              <a:t/>
            </a:r>
            <a:br>
              <a:rPr lang="en-US" altLang="ko-KR" dirty="0"/>
            </a:br>
            <a:r>
              <a:rPr lang="en-US" altLang="ko-KR" dirty="0"/>
              <a:t/>
            </a:r>
            <a:br>
              <a:rPr lang="en-US" altLang="ko-KR" dirty="0"/>
            </a:br>
            <a:r>
              <a:rPr lang="en-US" altLang="ko-KR" dirty="0"/>
              <a:t/>
            </a:r>
            <a:br>
              <a:rPr lang="en-US" altLang="ko-KR" dirty="0"/>
            </a:br>
            <a:r>
              <a:rPr lang="ko-KR" altLang="en-US" dirty="0"/>
              <a:t>재외동포를 위한 </a:t>
            </a:r>
            <a:r>
              <a:rPr lang="ko-KR" altLang="en-US" dirty="0" smtClean="0"/>
              <a:t>한국어 </a:t>
            </a:r>
            <a:r>
              <a:rPr lang="en-US" altLang="ko-KR" dirty="0" smtClean="0"/>
              <a:t>(</a:t>
            </a:r>
            <a:r>
              <a:rPr lang="ko-KR" altLang="en-US" dirty="0"/>
              <a:t>영어권</a:t>
            </a:r>
            <a:r>
              <a:rPr lang="en-US" altLang="ko-KR" dirty="0"/>
              <a:t>)</a:t>
            </a:r>
            <a:br>
              <a:rPr lang="en-US" altLang="ko-KR" dirty="0"/>
            </a:br>
            <a:r>
              <a:rPr lang="ko-KR" altLang="en-US" dirty="0"/>
              <a:t> </a:t>
            </a:r>
            <a:r>
              <a:rPr lang="en-US" altLang="ko-KR" dirty="0"/>
              <a:t/>
            </a:r>
            <a:br>
              <a:rPr lang="en-US" altLang="ko-KR" dirty="0"/>
            </a:br>
            <a:r>
              <a:rPr lang="en-US" altLang="ko-KR" dirty="0"/>
              <a:t>1-2 </a:t>
            </a:r>
            <a:r>
              <a:rPr lang="ko-KR" dirty="0"/>
              <a:t/>
            </a:r>
            <a:br>
              <a:rPr lang="ko-KR" dirty="0"/>
            </a:br>
            <a:endParaRPr dirty="0"/>
          </a:p>
        </p:txBody>
      </p:sp>
      <p:sp>
        <p:nvSpPr>
          <p:cNvPr id="6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5" name="Picture 4" descr="A close up of a sign&#10;&#10;Description automatically generated">
            <a:extLst>
              <a:ext uri="{FF2B5EF4-FFF2-40B4-BE49-F238E27FC236}">
                <a16:creationId xmlns:a16="http://schemas.microsoft.com/office/drawing/2014/main" xmlns="" id="{30A0779E-C5F7-4DDE-9B42-70532898AB5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8329" y="439145"/>
            <a:ext cx="2144046" cy="214404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82;p29">
            <a:extLst>
              <a:ext uri="{FF2B5EF4-FFF2-40B4-BE49-F238E27FC236}">
                <a16:creationId xmlns:a16="http://schemas.microsoft.com/office/drawing/2014/main" xmlns="" id="{19C11806-01E2-4485-A44C-AC7C46A322E2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708663" y="317498"/>
            <a:ext cx="5984875" cy="461665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sz="2400" dirty="0">
                <a:solidFill>
                  <a:srgbClr val="0000FF"/>
                </a:solidFill>
              </a:rPr>
              <a:t>본문을</a:t>
            </a:r>
            <a:r>
              <a:rPr lang="en-US" altLang="ko-KR" sz="2400" dirty="0">
                <a:solidFill>
                  <a:srgbClr val="0000FF"/>
                </a:solidFill>
              </a:rPr>
              <a:t> </a:t>
            </a:r>
            <a:r>
              <a:rPr lang="ko-KR" altLang="en-US" sz="2400" dirty="0">
                <a:solidFill>
                  <a:srgbClr val="0000FF"/>
                </a:solidFill>
              </a:rPr>
              <a:t>들어</a:t>
            </a:r>
            <a:r>
              <a:rPr lang="en-US" altLang="ko-KR" sz="2400" dirty="0">
                <a:solidFill>
                  <a:srgbClr val="0000FF"/>
                </a:solidFill>
              </a:rPr>
              <a:t> </a:t>
            </a:r>
            <a:r>
              <a:rPr lang="ko-KR" altLang="en-US" sz="2400" dirty="0">
                <a:solidFill>
                  <a:srgbClr val="0000FF"/>
                </a:solidFill>
              </a:rPr>
              <a:t>보고</a:t>
            </a:r>
            <a:r>
              <a:rPr lang="en-US" altLang="ko-KR" sz="2400" dirty="0">
                <a:solidFill>
                  <a:srgbClr val="0000FF"/>
                </a:solidFill>
              </a:rPr>
              <a:t> </a:t>
            </a:r>
            <a:r>
              <a:rPr lang="ko-KR" altLang="en-US" sz="2400" dirty="0">
                <a:solidFill>
                  <a:srgbClr val="0000FF"/>
                </a:solidFill>
              </a:rPr>
              <a:t>큰</a:t>
            </a:r>
            <a:r>
              <a:rPr lang="en-US" altLang="ko-KR" sz="2400" dirty="0">
                <a:solidFill>
                  <a:srgbClr val="0000FF"/>
                </a:solidFill>
              </a:rPr>
              <a:t> </a:t>
            </a:r>
            <a:r>
              <a:rPr lang="ko-KR" altLang="en-US" sz="2400" dirty="0">
                <a:solidFill>
                  <a:srgbClr val="0000FF"/>
                </a:solidFill>
              </a:rPr>
              <a:t>소리로</a:t>
            </a:r>
            <a:r>
              <a:rPr lang="en-US" altLang="ko-KR" sz="2400" dirty="0">
                <a:solidFill>
                  <a:srgbClr val="0000FF"/>
                </a:solidFill>
              </a:rPr>
              <a:t> </a:t>
            </a:r>
            <a:r>
              <a:rPr lang="ko-KR" altLang="en-US" sz="2400" dirty="0">
                <a:solidFill>
                  <a:srgbClr val="0000FF"/>
                </a:solidFill>
              </a:rPr>
              <a:t>읽어</a:t>
            </a:r>
            <a:r>
              <a:rPr lang="en-US" altLang="ko-KR" sz="2400" dirty="0">
                <a:solidFill>
                  <a:srgbClr val="0000FF"/>
                </a:solidFill>
              </a:rPr>
              <a:t> </a:t>
            </a:r>
            <a:r>
              <a:rPr lang="ko-KR" altLang="en-US" sz="2400" dirty="0">
                <a:solidFill>
                  <a:srgbClr val="0000FF"/>
                </a:solidFill>
              </a:rPr>
              <a:t>보세요</a:t>
            </a:r>
            <a:r>
              <a:rPr lang="en-US" altLang="ko-KR" dirty="0">
                <a:solidFill>
                  <a:srgbClr val="0000FF"/>
                </a:solidFill>
              </a:rPr>
              <a:t>. </a:t>
            </a:r>
            <a:endParaRPr lang="en-US" dirty="0">
              <a:solidFill>
                <a:srgbClr val="0000FF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798419" y="455667"/>
            <a:ext cx="3683803" cy="30777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sz="1400" dirty="0"/>
              <a:t>스피커를</a:t>
            </a:r>
            <a:r>
              <a:rPr lang="en-US" altLang="ko-KR" sz="1400" dirty="0"/>
              <a:t> </a:t>
            </a:r>
            <a:r>
              <a:rPr lang="ko-KR" altLang="en-US" sz="1400" dirty="0"/>
              <a:t>누르면</a:t>
            </a:r>
            <a:r>
              <a:rPr lang="en-US" altLang="ko-KR" sz="1400" dirty="0"/>
              <a:t> </a:t>
            </a:r>
            <a:r>
              <a:rPr lang="ko-KR" altLang="en-US" sz="1400" dirty="0"/>
              <a:t>본문을</a:t>
            </a:r>
            <a:r>
              <a:rPr lang="en-US" altLang="ko-KR" sz="1400" dirty="0"/>
              <a:t> </a:t>
            </a:r>
            <a:r>
              <a:rPr lang="ko-KR" altLang="en-US" sz="1400" dirty="0"/>
              <a:t>들을</a:t>
            </a:r>
            <a:r>
              <a:rPr lang="en-US" altLang="ko-KR" sz="1400" dirty="0"/>
              <a:t> </a:t>
            </a:r>
            <a:r>
              <a:rPr lang="ko-KR" altLang="en-US" sz="1400" dirty="0"/>
              <a:t>수</a:t>
            </a:r>
            <a:r>
              <a:rPr lang="en-US" altLang="ko-KR" sz="1400" dirty="0"/>
              <a:t> </a:t>
            </a:r>
            <a:r>
              <a:rPr lang="ko-KR" altLang="en-US" sz="1400" dirty="0" smtClean="0"/>
              <a:t>있습니다</a:t>
            </a:r>
            <a:r>
              <a:rPr lang="en-US" altLang="ko-KR" sz="1400" dirty="0" smtClean="0"/>
              <a:t>.</a:t>
            </a:r>
            <a:endParaRPr lang="en-US" sz="1400" dirty="0"/>
          </a:p>
        </p:txBody>
      </p:sp>
      <p:pic>
        <p:nvPicPr>
          <p:cNvPr id="6" name="Picture 5" descr="A screenshot of a cell phone&#10;&#10;Description automatically generated">
            <a:extLst>
              <a:ext uri="{FF2B5EF4-FFF2-40B4-BE49-F238E27FC236}">
                <a16:creationId xmlns:a16="http://schemas.microsoft.com/office/drawing/2014/main" xmlns="" id="{73F8DE21-E97A-D545-AE67-6F70D85596B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018" y="909930"/>
            <a:ext cx="11322756" cy="5273013"/>
          </a:xfrm>
          <a:prstGeom prst="rect">
            <a:avLst/>
          </a:prstGeom>
        </p:spPr>
      </p:pic>
      <p:pic>
        <p:nvPicPr>
          <p:cNvPr id="7" name="Track 004" descr="Track 004">
            <a:hlinkClick r:id="" action="ppaction://media"/>
            <a:extLst>
              <a:ext uri="{FF2B5EF4-FFF2-40B4-BE49-F238E27FC236}">
                <a16:creationId xmlns:a16="http://schemas.microsoft.com/office/drawing/2014/main" xmlns="" id="{0A985D03-9AF6-C941-BD11-C52DF37B605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967913" y="909930"/>
            <a:ext cx="812800" cy="812800"/>
          </a:xfrm>
          <a:prstGeom prst="rect">
            <a:avLst/>
          </a:prstGeom>
          <a:solidFill>
            <a:srgbClr val="FC0280"/>
          </a:solidFill>
        </p:spPr>
      </p:pic>
    </p:spTree>
    <p:extLst>
      <p:ext uri="{BB962C8B-B14F-4D97-AF65-F5344CB8AC3E}">
        <p14:creationId xmlns:p14="http://schemas.microsoft.com/office/powerpoint/2010/main" val="40832423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20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3"/>
          <p:cNvSpPr txBox="1">
            <a:spLocks noGrp="1"/>
          </p:cNvSpPr>
          <p:nvPr>
            <p:ph type="body" idx="1"/>
          </p:nvPr>
        </p:nvSpPr>
        <p:spPr>
          <a:xfrm>
            <a:off x="630126" y="604613"/>
            <a:ext cx="10766425" cy="5016500"/>
          </a:xfrm>
          <a:prstGeom prst="rect">
            <a:avLst/>
          </a:prstGeom>
          <a:solidFill>
            <a:srgbClr val="DEEBF7"/>
          </a:solidFill>
          <a:ln>
            <a:solidFill>
              <a:srgbClr val="4472C4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ko-KR" altLang="en-US" dirty="0"/>
              <a:t>본문을</a:t>
            </a:r>
            <a:r>
              <a:rPr lang="en-US" altLang="ko-KR" dirty="0"/>
              <a:t> </a:t>
            </a:r>
            <a:r>
              <a:rPr lang="ko-KR" altLang="en-US" dirty="0"/>
              <a:t>잘</a:t>
            </a:r>
            <a:r>
              <a:rPr lang="en-US" altLang="ko-KR" dirty="0"/>
              <a:t> </a:t>
            </a:r>
            <a:r>
              <a:rPr lang="ko-KR" altLang="en-US" dirty="0"/>
              <a:t>읽었나요</a:t>
            </a:r>
            <a:r>
              <a:rPr lang="en-US" altLang="ko-KR" dirty="0"/>
              <a:t>? </a:t>
            </a:r>
            <a:endParaRPr lang="en-US" altLang="ko-KR" dirty="0">
              <a:solidFill>
                <a:srgbClr val="0000FF"/>
              </a:solidFill>
            </a:endParaRPr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dirty="0">
                <a:solidFill>
                  <a:srgbClr val="0000FF"/>
                </a:solidFill>
              </a:rPr>
              <a:t> </a:t>
            </a:r>
            <a:endParaRPr lang="en-US" dirty="0">
              <a:solidFill>
                <a:srgbClr val="FF0000"/>
              </a:solidFill>
            </a:endParaRPr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sz="3200" dirty="0">
                <a:solidFill>
                  <a:srgbClr val="0000FF"/>
                </a:solidFill>
              </a:rPr>
              <a:t>: </a:t>
            </a:r>
            <a:r>
              <a:rPr lang="ko-KR" altLang="en-US" sz="3200" dirty="0">
                <a:solidFill>
                  <a:srgbClr val="0000FF"/>
                </a:solidFill>
              </a:rPr>
              <a:t>토마스의 생일은 </a:t>
            </a:r>
            <a:r>
              <a:rPr lang="ko-KR" altLang="en-US" sz="3200" dirty="0" err="1">
                <a:solidFill>
                  <a:srgbClr val="0000FF"/>
                </a:solidFill>
              </a:rPr>
              <a:t>언제예요</a:t>
            </a:r>
            <a:r>
              <a:rPr lang="en-US" altLang="ko-KR" sz="3200" dirty="0">
                <a:solidFill>
                  <a:srgbClr val="0000FF"/>
                </a:solidFill>
              </a:rPr>
              <a:t>?</a:t>
            </a:r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altLang="ko-KR" dirty="0">
                <a:solidFill>
                  <a:srgbClr val="FF0000"/>
                </a:solidFill>
              </a:rPr>
              <a:t>         </a:t>
            </a:r>
            <a:r>
              <a:rPr lang="en-US" altLang="ko-KR" sz="4000" dirty="0">
                <a:solidFill>
                  <a:srgbClr val="FF0000"/>
                </a:solidFill>
              </a:rPr>
              <a:t>2</a:t>
            </a:r>
            <a:r>
              <a:rPr lang="ko-KR" altLang="en-US" sz="4000" dirty="0">
                <a:solidFill>
                  <a:srgbClr val="FF0000"/>
                </a:solidFill>
              </a:rPr>
              <a:t>월 </a:t>
            </a:r>
            <a:r>
              <a:rPr lang="en-US" altLang="ko-KR" sz="4000" dirty="0">
                <a:solidFill>
                  <a:srgbClr val="FF0000"/>
                </a:solidFill>
              </a:rPr>
              <a:t>10</a:t>
            </a:r>
            <a:r>
              <a:rPr lang="ko-KR" altLang="en-US" sz="4000" dirty="0">
                <a:solidFill>
                  <a:srgbClr val="FF0000"/>
                </a:solidFill>
              </a:rPr>
              <a:t>일이에요</a:t>
            </a:r>
            <a:r>
              <a:rPr lang="en-US" altLang="ko-KR" dirty="0">
                <a:solidFill>
                  <a:srgbClr val="FF0000"/>
                </a:solidFill>
              </a:rPr>
              <a:t>.</a:t>
            </a:r>
            <a:endParaRPr lang="en-US" altLang="ko-KR" sz="3200" b="1" dirty="0">
              <a:solidFill>
                <a:srgbClr val="FF0000"/>
              </a:solidFill>
            </a:endParaRPr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lang="en-US" dirty="0">
              <a:solidFill>
                <a:srgbClr val="0000FF"/>
              </a:solidFill>
            </a:endParaRPr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dirty="0">
                <a:solidFill>
                  <a:srgbClr val="0000FF"/>
                </a:solidFill>
              </a:rPr>
              <a:t> </a:t>
            </a:r>
            <a:r>
              <a:rPr lang="en-US" sz="3600" dirty="0">
                <a:solidFill>
                  <a:srgbClr val="0000FF"/>
                </a:solidFill>
              </a:rPr>
              <a:t> : </a:t>
            </a:r>
            <a:r>
              <a:rPr lang="ko-KR" altLang="en-US" sz="3600" dirty="0">
                <a:solidFill>
                  <a:srgbClr val="0000FF"/>
                </a:solidFill>
              </a:rPr>
              <a:t>무슨 </a:t>
            </a:r>
            <a:r>
              <a:rPr lang="ko-KR" altLang="en-US" sz="3600" dirty="0" err="1">
                <a:solidFill>
                  <a:srgbClr val="0000FF"/>
                </a:solidFill>
              </a:rPr>
              <a:t>요일이에요</a:t>
            </a:r>
            <a:r>
              <a:rPr lang="en-US" altLang="ko-KR" sz="3600" dirty="0">
                <a:solidFill>
                  <a:srgbClr val="0000FF"/>
                </a:solidFill>
              </a:rPr>
              <a:t>?</a:t>
            </a:r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dirty="0"/>
              <a:t>     </a:t>
            </a:r>
            <a:r>
              <a:rPr lang="en-US" sz="3200" b="1" dirty="0"/>
              <a:t>  </a:t>
            </a:r>
            <a:r>
              <a:rPr lang="en-US" sz="4000" b="1" dirty="0">
                <a:solidFill>
                  <a:srgbClr val="FF0000"/>
                </a:solidFill>
              </a:rPr>
              <a:t> </a:t>
            </a:r>
            <a:r>
              <a:rPr lang="ko-KR" altLang="en-US" sz="4000" b="1" dirty="0" err="1">
                <a:solidFill>
                  <a:srgbClr val="FF0000"/>
                </a:solidFill>
              </a:rPr>
              <a:t>금요일이에요</a:t>
            </a:r>
            <a:r>
              <a:rPr lang="en-US" altLang="ko-KR" sz="4000" b="1" dirty="0">
                <a:solidFill>
                  <a:srgbClr val="FF0000"/>
                </a:solidFill>
              </a:rPr>
              <a:t>.</a:t>
            </a:r>
            <a:endParaRPr sz="4000" b="1" dirty="0">
              <a:solidFill>
                <a:srgbClr val="FF0000"/>
              </a:solidFill>
            </a:endParaRPr>
          </a:p>
        </p:txBody>
      </p:sp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18815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" grpId="1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82625" y="1562100"/>
            <a:ext cx="10668000" cy="523220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altLang="ko-KR" sz="2800" dirty="0"/>
              <a:t>2</a:t>
            </a:r>
            <a:r>
              <a:rPr lang="ko-KR" altLang="en-US" sz="2800" dirty="0"/>
              <a:t>과</a:t>
            </a:r>
            <a:r>
              <a:rPr lang="en-US" altLang="ko-KR" sz="2800" dirty="0"/>
              <a:t> </a:t>
            </a:r>
            <a:r>
              <a:rPr lang="ko-KR" altLang="en-US" sz="2800" dirty="0"/>
              <a:t>단어</a:t>
            </a:r>
            <a:r>
              <a:rPr lang="en-US" altLang="ko-KR" sz="2800" dirty="0"/>
              <a:t> </a:t>
            </a:r>
            <a:r>
              <a:rPr lang="ko-KR" altLang="en-US" sz="2800" dirty="0"/>
              <a:t>공부를</a:t>
            </a:r>
            <a:r>
              <a:rPr lang="en-US" altLang="ko-KR" sz="2800" dirty="0"/>
              <a:t> </a:t>
            </a:r>
            <a:r>
              <a:rPr lang="en-US" altLang="ko-KR" sz="2800" dirty="0" err="1">
                <a:hlinkClick r:id="rId3"/>
              </a:rPr>
              <a:t>quizlet</a:t>
            </a:r>
            <a:r>
              <a:rPr lang="ko-KR" altLang="en-US" sz="2800" dirty="0"/>
              <a:t>을</a:t>
            </a:r>
            <a:r>
              <a:rPr lang="en-US" altLang="ko-KR" sz="2800" dirty="0"/>
              <a:t> </a:t>
            </a:r>
            <a:r>
              <a:rPr lang="ko-KR" altLang="en-US" sz="2800" dirty="0"/>
              <a:t>이용해</a:t>
            </a:r>
            <a:r>
              <a:rPr lang="en-US" altLang="ko-KR" sz="2800" dirty="0"/>
              <a:t> </a:t>
            </a:r>
            <a:r>
              <a:rPr lang="ko-KR" altLang="en-US" sz="2800" dirty="0"/>
              <a:t>여러</a:t>
            </a:r>
            <a:r>
              <a:rPr lang="en-US" altLang="ko-KR" sz="2800" dirty="0"/>
              <a:t> </a:t>
            </a:r>
            <a:r>
              <a:rPr lang="ko-KR" altLang="en-US" sz="2800" dirty="0"/>
              <a:t>방법으로</a:t>
            </a:r>
            <a:r>
              <a:rPr lang="en-US" altLang="ko-KR" sz="2800" dirty="0"/>
              <a:t> </a:t>
            </a:r>
            <a:r>
              <a:rPr lang="ko-KR" altLang="en-US" sz="2800" dirty="0"/>
              <a:t>공부해</a:t>
            </a:r>
            <a:r>
              <a:rPr lang="en-US" altLang="ko-KR" sz="2800" dirty="0"/>
              <a:t> </a:t>
            </a:r>
            <a:r>
              <a:rPr lang="ko-KR" altLang="en-US" sz="2800" dirty="0"/>
              <a:t>보세요</a:t>
            </a:r>
            <a:r>
              <a:rPr lang="en-US" altLang="ko-KR" sz="2800" dirty="0"/>
              <a:t>!</a:t>
            </a:r>
            <a:endParaRPr lang="en-US" sz="2800" dirty="0"/>
          </a:p>
        </p:txBody>
      </p:sp>
      <p:sp>
        <p:nvSpPr>
          <p:cNvPr id="4" name="TextBox 3"/>
          <p:cNvSpPr txBox="1"/>
          <p:nvPr/>
        </p:nvSpPr>
        <p:spPr>
          <a:xfrm>
            <a:off x="3355975" y="2505075"/>
            <a:ext cx="53912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u="sng" dirty="0" smtClean="0"/>
              <a:t>위의 </a:t>
            </a:r>
            <a:r>
              <a:rPr lang="en-US" altLang="ko-KR" u="sng" dirty="0" err="1" smtClean="0"/>
              <a:t>quizlet</a:t>
            </a:r>
            <a:r>
              <a:rPr lang="ko-KR" altLang="en-US" u="sng" dirty="0" smtClean="0"/>
              <a:t>을 누르면 </a:t>
            </a:r>
            <a:r>
              <a:rPr lang="en-US" altLang="ko-KR" u="sng" dirty="0" err="1" smtClean="0"/>
              <a:t>quizlet</a:t>
            </a:r>
            <a:r>
              <a:rPr lang="en-US" altLang="ko-KR" u="sng" dirty="0" smtClean="0"/>
              <a:t> site</a:t>
            </a:r>
            <a:r>
              <a:rPr lang="ko-KR" altLang="en-US" u="sng" dirty="0" smtClean="0"/>
              <a:t>로 갈 수 있습니다</a:t>
            </a:r>
            <a:r>
              <a:rPr lang="en-US" altLang="ko-KR" u="sng" dirty="0" smtClean="0"/>
              <a:t>.</a:t>
            </a:r>
            <a:endParaRPr lang="en-US" u="sng" dirty="0"/>
          </a:p>
        </p:txBody>
      </p:sp>
    </p:spTree>
    <p:extLst>
      <p:ext uri="{BB962C8B-B14F-4D97-AF65-F5344CB8AC3E}">
        <p14:creationId xmlns:p14="http://schemas.microsoft.com/office/powerpoint/2010/main" val="2711039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44846595"/>
              </p:ext>
            </p:extLst>
          </p:nvPr>
        </p:nvGraphicFramePr>
        <p:xfrm>
          <a:off x="271802" y="292108"/>
          <a:ext cx="11697840" cy="579120"/>
        </p:xfrm>
        <a:graphic>
          <a:graphicData uri="http://schemas.openxmlformats.org/drawingml/2006/table">
            <a:tbl>
              <a:tblPr firstRow="1" bandRow="1">
                <a:tableStyleId>{5A111915-BE36-4E01-A7E5-04B1672EAD32}</a:tableStyleId>
              </a:tblPr>
              <a:tblGrid>
                <a:gridCol w="196198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973585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500338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>
                          <a:latin typeface="Arial Black"/>
                          <a:cs typeface="Arial Black"/>
                        </a:rPr>
                        <a:t>문법</a:t>
                      </a:r>
                      <a:endParaRPr lang="en-US" sz="2800" dirty="0">
                        <a:latin typeface="Arial Black"/>
                        <a:cs typeface="Arial Black"/>
                      </a:endParaRPr>
                    </a:p>
                  </a:txBody>
                  <a:tcPr marL="121920" marR="12192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ko-KR" altLang="en-US" sz="3200" dirty="0">
                          <a:solidFill>
                            <a:srgbClr val="FC0280"/>
                          </a:solidFill>
                        </a:rPr>
                        <a:t>       </a:t>
                      </a:r>
                      <a:r>
                        <a:rPr lang="en-US" altLang="ko-KR" sz="3200" b="0" dirty="0">
                          <a:solidFill>
                            <a:srgbClr val="FC0280"/>
                          </a:solidFill>
                        </a:rPr>
                        <a:t>-</a:t>
                      </a:r>
                      <a:r>
                        <a:rPr lang="ko-KR" altLang="en-US" sz="3200" b="0" dirty="0">
                          <a:solidFill>
                            <a:srgbClr val="FC0280"/>
                          </a:solidFill>
                        </a:rPr>
                        <a:t>에</a:t>
                      </a:r>
                      <a:endParaRPr lang="en-US" sz="3200" b="1" dirty="0">
                        <a:solidFill>
                          <a:srgbClr val="FC0280"/>
                        </a:solidFill>
                        <a:latin typeface="Arial"/>
                        <a:ea typeface="나눔고딕"/>
                        <a:cs typeface="Arial"/>
                      </a:endParaRPr>
                    </a:p>
                  </a:txBody>
                  <a:tcPr marL="121920" marR="12192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271802" y="1068642"/>
            <a:ext cx="11697839" cy="83099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latin typeface="Arial"/>
                <a:cs typeface="Arial"/>
              </a:rPr>
              <a:t>The particle </a:t>
            </a:r>
            <a:r>
              <a:rPr lang="ko-KR" altLang="en-US" sz="2400" dirty="0">
                <a:solidFill>
                  <a:srgbClr val="FC0280"/>
                </a:solidFill>
              </a:rPr>
              <a:t>에</a:t>
            </a:r>
            <a:r>
              <a:rPr lang="en-US" altLang="ko-KR" sz="2400" dirty="0">
                <a:solidFill>
                  <a:srgbClr val="FC0280"/>
                </a:solidFill>
              </a:rPr>
              <a:t> </a:t>
            </a:r>
            <a:r>
              <a:rPr lang="en-US" altLang="ko-KR" sz="2400" dirty="0"/>
              <a:t>is used with a noun to indicate time and expresses the time when some action, event or situation occurs.</a:t>
            </a:r>
            <a:r>
              <a:rPr lang="en-US" altLang="ko-KR" sz="2400" dirty="0">
                <a:latin typeface="Arial"/>
                <a:cs typeface="Arial"/>
              </a:rPr>
              <a:t>  </a:t>
            </a:r>
            <a:endParaRPr lang="en-US" altLang="ko-KR" sz="2000" dirty="0">
              <a:latin typeface="Arial"/>
              <a:cs typeface="Arial"/>
            </a:endParaRPr>
          </a:p>
        </p:txBody>
      </p:sp>
      <p:sp>
        <p:nvSpPr>
          <p:cNvPr id="8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83D3BEDC-0590-714F-93D8-3CAAC25024EE}"/>
              </a:ext>
            </a:extLst>
          </p:cNvPr>
          <p:cNvSpPr txBox="1"/>
          <p:nvPr/>
        </p:nvSpPr>
        <p:spPr>
          <a:xfrm>
            <a:off x="2698045" y="2195759"/>
            <a:ext cx="5610577" cy="83099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sz="2400" dirty="0"/>
              <a:t>오후 </a:t>
            </a:r>
            <a:r>
              <a:rPr lang="en-US" altLang="ko-KR" sz="2400" dirty="0"/>
              <a:t>+</a:t>
            </a:r>
            <a:r>
              <a:rPr lang="ko-KR" altLang="en-US" sz="2400" dirty="0"/>
              <a:t> 에                     오후</a:t>
            </a:r>
            <a:r>
              <a:rPr lang="ko-KR" altLang="en-US" sz="2400" dirty="0">
                <a:solidFill>
                  <a:srgbClr val="FC0280"/>
                </a:solidFill>
              </a:rPr>
              <a:t>에</a:t>
            </a:r>
            <a:endParaRPr lang="en-US" altLang="ko-KR" sz="2400" dirty="0"/>
          </a:p>
          <a:p>
            <a:r>
              <a:rPr lang="ko-KR" altLang="en-US" sz="2400" dirty="0"/>
              <a:t>저녁 </a:t>
            </a:r>
            <a:r>
              <a:rPr lang="en-US" altLang="ko-KR" sz="2400" dirty="0"/>
              <a:t>+</a:t>
            </a:r>
            <a:r>
              <a:rPr lang="ko-KR" altLang="en-US" sz="2400" dirty="0"/>
              <a:t> 에                     저녁</a:t>
            </a:r>
            <a:r>
              <a:rPr lang="ko-KR" altLang="en-US" sz="2400" dirty="0">
                <a:solidFill>
                  <a:srgbClr val="FC0280"/>
                </a:solidFill>
              </a:rPr>
              <a:t>에</a:t>
            </a:r>
            <a:endParaRPr lang="en-US" sz="2400" dirty="0">
              <a:solidFill>
                <a:srgbClr val="FC0280"/>
              </a:solidFill>
            </a:endParaRPr>
          </a:p>
        </p:txBody>
      </p:sp>
      <p:sp>
        <p:nvSpPr>
          <p:cNvPr id="6" name="Right Arrow 5">
            <a:extLst>
              <a:ext uri="{FF2B5EF4-FFF2-40B4-BE49-F238E27FC236}">
                <a16:creationId xmlns:a16="http://schemas.microsoft.com/office/drawing/2014/main" xmlns="" id="{ECBADE56-DB4D-6542-829E-918536F38040}"/>
              </a:ext>
            </a:extLst>
          </p:cNvPr>
          <p:cNvSpPr/>
          <p:nvPr/>
        </p:nvSpPr>
        <p:spPr>
          <a:xfrm>
            <a:off x="4594578" y="2388192"/>
            <a:ext cx="711200" cy="4571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Arrow 9">
            <a:extLst>
              <a:ext uri="{FF2B5EF4-FFF2-40B4-BE49-F238E27FC236}">
                <a16:creationId xmlns:a16="http://schemas.microsoft.com/office/drawing/2014/main" xmlns="" id="{527D5C2F-AA6E-634A-B202-FF2B4E56363E}"/>
              </a:ext>
            </a:extLst>
          </p:cNvPr>
          <p:cNvSpPr/>
          <p:nvPr/>
        </p:nvSpPr>
        <p:spPr>
          <a:xfrm>
            <a:off x="4594578" y="2741233"/>
            <a:ext cx="711200" cy="4571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582C02FC-62A3-7245-B157-9AABE2CE274C}"/>
              </a:ext>
            </a:extLst>
          </p:cNvPr>
          <p:cNvSpPr txBox="1"/>
          <p:nvPr/>
        </p:nvSpPr>
        <p:spPr>
          <a:xfrm>
            <a:off x="807156" y="4860873"/>
            <a:ext cx="41430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u="sng" dirty="0"/>
              <a:t>생일</a:t>
            </a:r>
            <a:r>
              <a:rPr lang="ko-KR" altLang="en-US" dirty="0">
                <a:solidFill>
                  <a:srgbClr val="FC0280"/>
                </a:solidFill>
              </a:rPr>
              <a:t>에</a:t>
            </a:r>
            <a:r>
              <a:rPr lang="ko-KR" altLang="en-US" dirty="0"/>
              <a:t> 케이크를 먹어요</a:t>
            </a:r>
            <a:r>
              <a:rPr lang="en-US" altLang="ko-KR" dirty="0"/>
              <a:t>.</a:t>
            </a:r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5D95B23A-04AB-C74C-949E-B74130CE63C0}"/>
              </a:ext>
            </a:extLst>
          </p:cNvPr>
          <p:cNvSpPr txBox="1"/>
          <p:nvPr/>
        </p:nvSpPr>
        <p:spPr>
          <a:xfrm>
            <a:off x="4594578" y="4855812"/>
            <a:ext cx="41430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u="sng" dirty="0"/>
              <a:t>일요일</a:t>
            </a:r>
            <a:r>
              <a:rPr lang="ko-KR" altLang="en-US" dirty="0">
                <a:solidFill>
                  <a:srgbClr val="FC0280"/>
                </a:solidFill>
              </a:rPr>
              <a:t>에</a:t>
            </a:r>
            <a:r>
              <a:rPr lang="ko-KR" altLang="en-US" dirty="0"/>
              <a:t> 텔레비전을 봐요</a:t>
            </a:r>
            <a:r>
              <a:rPr lang="en-US" altLang="ko-KR" dirty="0"/>
              <a:t>.</a:t>
            </a:r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D54B6AC8-0716-5B43-928A-2ADBB35B8B39}"/>
              </a:ext>
            </a:extLst>
          </p:cNvPr>
          <p:cNvSpPr txBox="1"/>
          <p:nvPr/>
        </p:nvSpPr>
        <p:spPr>
          <a:xfrm>
            <a:off x="8703733" y="4855812"/>
            <a:ext cx="41430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u="sng" dirty="0"/>
              <a:t>3</a:t>
            </a:r>
            <a:r>
              <a:rPr lang="ko-KR" altLang="en-US" u="sng" dirty="0"/>
              <a:t>월 </a:t>
            </a:r>
            <a:r>
              <a:rPr lang="en-US" altLang="ko-KR" u="sng" dirty="0"/>
              <a:t>7</a:t>
            </a:r>
            <a:r>
              <a:rPr lang="ko-KR" altLang="en-US" u="sng" dirty="0"/>
              <a:t>일</a:t>
            </a:r>
            <a:r>
              <a:rPr lang="ko-KR" altLang="en-US" dirty="0">
                <a:solidFill>
                  <a:srgbClr val="FC0280"/>
                </a:solidFill>
              </a:rPr>
              <a:t>에</a:t>
            </a:r>
            <a:r>
              <a:rPr lang="ko-KR" altLang="en-US" dirty="0"/>
              <a:t> 생일 파티를 해요</a:t>
            </a:r>
            <a:r>
              <a:rPr lang="en-US" altLang="ko-KR" dirty="0"/>
              <a:t>.</a:t>
            </a:r>
            <a:endParaRPr lang="en-US" dirty="0"/>
          </a:p>
        </p:txBody>
      </p:sp>
      <p:pic>
        <p:nvPicPr>
          <p:cNvPr id="15" name="Picture 14" descr="생일케이크.png">
            <a:extLst>
              <a:ext uri="{FF2B5EF4-FFF2-40B4-BE49-F238E27FC236}">
                <a16:creationId xmlns:a16="http://schemas.microsoft.com/office/drawing/2014/main" xmlns="" id="{5BA6663A-085A-4C4C-8ABB-D5841391F275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00689" y="3325737"/>
            <a:ext cx="1571472" cy="1307514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CAB8A4FA-9921-B14E-80BA-D31B47D52490}"/>
              </a:ext>
            </a:extLst>
          </p:cNvPr>
          <p:cNvSpPr txBox="1"/>
          <p:nvPr/>
        </p:nvSpPr>
        <p:spPr>
          <a:xfrm>
            <a:off x="2273570" y="4551018"/>
            <a:ext cx="12146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dirty="0"/>
              <a:t>i2clipart.com</a:t>
            </a:r>
          </a:p>
          <a:p>
            <a:endParaRPr lang="en-US" dirty="0"/>
          </a:p>
        </p:txBody>
      </p:sp>
      <p:pic>
        <p:nvPicPr>
          <p:cNvPr id="22" name="Picture 21" descr="A picture containing white, sitting, light, large&#10;&#10;Description automatically generated">
            <a:extLst>
              <a:ext uri="{FF2B5EF4-FFF2-40B4-BE49-F238E27FC236}">
                <a16:creationId xmlns:a16="http://schemas.microsoft.com/office/drawing/2014/main" xmlns="" id="{D72221F5-CF86-5A4C-AE05-7B555579E8C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3733" y="2826307"/>
            <a:ext cx="2881438" cy="2002188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7A1A4D3A-6FED-2241-8238-E9343E1788A2}"/>
              </a:ext>
            </a:extLst>
          </p:cNvPr>
          <p:cNvSpPr txBox="1"/>
          <p:nvPr/>
        </p:nvSpPr>
        <p:spPr>
          <a:xfrm>
            <a:off x="10998377" y="3270003"/>
            <a:ext cx="107212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800" dirty="0">
                <a:solidFill>
                  <a:srgbClr val="FC0280"/>
                </a:solidFill>
              </a:rPr>
              <a:t>생일파티</a:t>
            </a:r>
            <a:endParaRPr lang="en-US" sz="800" dirty="0">
              <a:solidFill>
                <a:srgbClr val="FC0280"/>
              </a:solidFill>
            </a:endParaRPr>
          </a:p>
        </p:txBody>
      </p:sp>
      <p:pic>
        <p:nvPicPr>
          <p:cNvPr id="25" name="Picture 24" descr="A picture containing person, indoor, person, looking&#10;&#10;Description automatically generated">
            <a:extLst>
              <a:ext uri="{FF2B5EF4-FFF2-40B4-BE49-F238E27FC236}">
                <a16:creationId xmlns:a16="http://schemas.microsoft.com/office/drawing/2014/main" xmlns="" id="{783BA7C4-4520-3042-A61D-3E8F3383EED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0178" y="3223022"/>
            <a:ext cx="2092677" cy="1349982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F3B206AA-5925-1943-9832-E824F4DCB175}"/>
              </a:ext>
            </a:extLst>
          </p:cNvPr>
          <p:cNvSpPr txBox="1"/>
          <p:nvPr/>
        </p:nvSpPr>
        <p:spPr>
          <a:xfrm>
            <a:off x="6275145" y="4501541"/>
            <a:ext cx="3196298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600" dirty="0"/>
              <a:t>사진</a:t>
            </a:r>
            <a:r>
              <a:rPr lang="en-US" altLang="ko-KR" sz="600" dirty="0"/>
              <a:t>=</a:t>
            </a:r>
            <a:r>
              <a:rPr lang="ko-KR" altLang="en-US" sz="600" dirty="0" err="1"/>
              <a:t>메디컬투데이</a:t>
            </a:r>
            <a:r>
              <a:rPr lang="en-US" sz="600" dirty="0"/>
              <a:t>DB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  <a:p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7057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aphicFrame>
        <p:nvGraphicFramePr>
          <p:cNvPr id="11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99945243"/>
              </p:ext>
            </p:extLst>
          </p:nvPr>
        </p:nvGraphicFramePr>
        <p:xfrm>
          <a:off x="201442" y="339106"/>
          <a:ext cx="11697840" cy="518160"/>
        </p:xfrm>
        <a:graphic>
          <a:graphicData uri="http://schemas.openxmlformats.org/drawingml/2006/table">
            <a:tbl>
              <a:tblPr firstRow="1" bandRow="1">
                <a:tableStyleId>{FABFCF23-3B69-468F-B69F-88F6DE6A72F2}</a:tableStyleId>
              </a:tblPr>
              <a:tblGrid>
                <a:gridCol w="196198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973585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500338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문법</a:t>
                      </a:r>
                      <a:endParaRPr lang="en-US" sz="2800" dirty="0">
                        <a:latin typeface="Arial Black"/>
                        <a:cs typeface="Arial Black"/>
                      </a:endParaRP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600" baseline="0" dirty="0">
                          <a:solidFill>
                            <a:srgbClr val="000090"/>
                          </a:solidFill>
                        </a:rPr>
                        <a:t>        </a:t>
                      </a:r>
                      <a:r>
                        <a:rPr lang="en-US" sz="2600" baseline="0" dirty="0">
                          <a:solidFill>
                            <a:srgbClr val="0000FF"/>
                          </a:solidFill>
                        </a:rPr>
                        <a:t>    </a:t>
                      </a:r>
                      <a:r>
                        <a:rPr lang="en-US" altLang="ko-KR" sz="2600" dirty="0">
                          <a:solidFill>
                            <a:srgbClr val="FC0280"/>
                          </a:solidFill>
                        </a:rPr>
                        <a:t>-</a:t>
                      </a:r>
                      <a:r>
                        <a:rPr lang="ko-KR" altLang="en-US" sz="2600" dirty="0">
                          <a:solidFill>
                            <a:srgbClr val="FC0280"/>
                          </a:solidFill>
                        </a:rPr>
                        <a:t>에</a:t>
                      </a:r>
                      <a:endParaRPr lang="en-US" sz="2600" b="1" dirty="0">
                        <a:solidFill>
                          <a:srgbClr val="FC0280"/>
                        </a:solidFill>
                        <a:latin typeface="+mn-lt"/>
                        <a:ea typeface="나눔고딕"/>
                        <a:cs typeface="Arial"/>
                      </a:endParaRPr>
                    </a:p>
                  </a:txBody>
                  <a:tcPr marL="121920" marR="12192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sp>
        <p:nvSpPr>
          <p:cNvPr id="18" name="TextBox 17"/>
          <p:cNvSpPr txBox="1"/>
          <p:nvPr/>
        </p:nvSpPr>
        <p:spPr>
          <a:xfrm>
            <a:off x="5581247" y="1521430"/>
            <a:ext cx="378661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sz="2800" dirty="0">
                <a:latin typeface="Arial"/>
                <a:cs typeface="Arial"/>
              </a:rPr>
              <a:t>친구들이 무엇을 해요</a:t>
            </a:r>
            <a:r>
              <a:rPr lang="ko-KR" altLang="ko-KR" sz="2400" dirty="0">
                <a:latin typeface="Arial"/>
                <a:cs typeface="Arial"/>
              </a:rPr>
              <a:t>?</a:t>
            </a:r>
            <a:endParaRPr lang="en-US" sz="2400" dirty="0">
              <a:latin typeface="Arial"/>
              <a:cs typeface="Arial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281982" y="2752628"/>
            <a:ext cx="218040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/>
            <a:r>
              <a:rPr lang="ko-KR" altLang="en-US" sz="2800" dirty="0" err="1">
                <a:solidFill>
                  <a:srgbClr val="000000"/>
                </a:solidFill>
                <a:cs typeface="Arial"/>
              </a:rPr>
              <a:t>며칠이에요</a:t>
            </a:r>
            <a:r>
              <a:rPr lang="en-US" altLang="ko-KR" sz="2800" dirty="0">
                <a:solidFill>
                  <a:srgbClr val="000000"/>
                </a:solidFill>
                <a:cs typeface="Arial"/>
              </a:rPr>
              <a:t>?</a:t>
            </a:r>
            <a:endParaRPr lang="en-US" sz="2800" dirty="0">
              <a:solidFill>
                <a:srgbClr val="000000"/>
              </a:solidFill>
              <a:cs typeface="Arial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893411" y="2156783"/>
            <a:ext cx="378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/>
              <a:t>생일 파티를 해요</a:t>
            </a:r>
            <a:endParaRPr lang="en-US" sz="2800" dirty="0"/>
          </a:p>
        </p:txBody>
      </p:sp>
      <p:pic>
        <p:nvPicPr>
          <p:cNvPr id="8" name="Picture 7" descr="A group of people sitting at a table with a birthday cake&#10;&#10;Description automatically generated">
            <a:extLst>
              <a:ext uri="{FF2B5EF4-FFF2-40B4-BE49-F238E27FC236}">
                <a16:creationId xmlns:a16="http://schemas.microsoft.com/office/drawing/2014/main" xmlns="" id="{E32E8E0D-5237-D54E-8C91-070CDD81FE3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051" y="1536750"/>
            <a:ext cx="4741485" cy="3355086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BA55D362-7BD6-274C-8C19-DE18EFF1A86E}"/>
              </a:ext>
            </a:extLst>
          </p:cNvPr>
          <p:cNvSpPr txBox="1"/>
          <p:nvPr/>
        </p:nvSpPr>
        <p:spPr>
          <a:xfrm>
            <a:off x="6096000" y="3405461"/>
            <a:ext cx="378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/>
              <a:t>3</a:t>
            </a:r>
            <a:r>
              <a:rPr lang="ko-KR" altLang="en-US" sz="2800" dirty="0"/>
              <a:t>월 </a:t>
            </a:r>
            <a:r>
              <a:rPr lang="en-US" altLang="ko-KR" sz="2800" dirty="0"/>
              <a:t>20</a:t>
            </a:r>
            <a:r>
              <a:rPr lang="ko-KR" altLang="en-US" sz="2800" dirty="0" smtClean="0"/>
              <a:t>일이에요</a:t>
            </a:r>
            <a:r>
              <a:rPr lang="en-US" altLang="ko-KR" sz="2800" dirty="0"/>
              <a:t>.</a:t>
            </a:r>
            <a:endParaRPr lang="en-US" sz="28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C660B858-A997-4043-B66C-D6EE9087148C}"/>
              </a:ext>
            </a:extLst>
          </p:cNvPr>
          <p:cNvSpPr txBox="1"/>
          <p:nvPr/>
        </p:nvSpPr>
        <p:spPr>
          <a:xfrm>
            <a:off x="5429123" y="4169863"/>
            <a:ext cx="54586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 smtClean="0"/>
              <a:t>네</a:t>
            </a:r>
            <a:r>
              <a:rPr lang="en-US" altLang="ko-KR" sz="2800" dirty="0"/>
              <a:t>,</a:t>
            </a:r>
            <a:r>
              <a:rPr lang="ko-KR" altLang="en-US" sz="2800" dirty="0" smtClean="0"/>
              <a:t> </a:t>
            </a:r>
            <a:r>
              <a:rPr lang="en-US" altLang="ko-KR" sz="2800" u="sng" dirty="0"/>
              <a:t>3</a:t>
            </a:r>
            <a:r>
              <a:rPr lang="ko-KR" altLang="en-US" sz="2800" u="sng" dirty="0"/>
              <a:t>월 </a:t>
            </a:r>
            <a:r>
              <a:rPr lang="en-US" altLang="ko-KR" sz="2800" u="sng" dirty="0"/>
              <a:t>20</a:t>
            </a:r>
            <a:r>
              <a:rPr lang="ko-KR" altLang="en-US" sz="2800" u="sng" dirty="0" smtClean="0"/>
              <a:t>일</a:t>
            </a:r>
            <a:r>
              <a:rPr lang="ko-KR" altLang="en-US" sz="2800" b="1" u="sng" dirty="0" smtClean="0">
                <a:solidFill>
                  <a:srgbClr val="FC0280"/>
                </a:solidFill>
              </a:rPr>
              <a:t>에</a:t>
            </a:r>
            <a:r>
              <a:rPr lang="ko-KR" altLang="en-US" sz="2800" b="1" dirty="0" smtClean="0">
                <a:solidFill>
                  <a:srgbClr val="FC0280"/>
                </a:solidFill>
              </a:rPr>
              <a:t> </a:t>
            </a:r>
            <a:r>
              <a:rPr lang="ko-KR" altLang="en-US" sz="2800" dirty="0" smtClean="0"/>
              <a:t>생일 </a:t>
            </a:r>
            <a:r>
              <a:rPr lang="ko-KR" altLang="en-US" sz="2800" dirty="0"/>
              <a:t>파티를 해요</a:t>
            </a:r>
            <a:r>
              <a:rPr lang="en-US" altLang="ko-KR" sz="2800" dirty="0"/>
              <a:t>.</a:t>
            </a:r>
            <a:endParaRPr lang="en-US" sz="2800" dirty="0"/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xmlns="" id="{F02C89BE-13B7-C440-99DE-3E146C6DF181}"/>
              </a:ext>
            </a:extLst>
          </p:cNvPr>
          <p:cNvSpPr/>
          <p:nvPr/>
        </p:nvSpPr>
        <p:spPr>
          <a:xfrm>
            <a:off x="2535224" y="1307165"/>
            <a:ext cx="1919818" cy="460417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004F3C1B-D110-0B44-9CE3-09C9E67E0A10}"/>
              </a:ext>
            </a:extLst>
          </p:cNvPr>
          <p:cNvSpPr txBox="1"/>
          <p:nvPr/>
        </p:nvSpPr>
        <p:spPr>
          <a:xfrm>
            <a:off x="2824139" y="1305917"/>
            <a:ext cx="17369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n w="0"/>
                <a:solidFill>
                  <a:srgbClr val="FC028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3</a:t>
            </a:r>
            <a:r>
              <a:rPr lang="ko-KR" altLang="en-US" sz="2400" dirty="0">
                <a:ln w="0"/>
                <a:solidFill>
                  <a:srgbClr val="FC028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월 </a:t>
            </a:r>
            <a:r>
              <a:rPr lang="en-US" altLang="ko-KR" sz="2400" dirty="0">
                <a:ln w="0"/>
                <a:solidFill>
                  <a:srgbClr val="FC028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20</a:t>
            </a:r>
            <a:r>
              <a:rPr lang="ko-KR" altLang="en-US" sz="2400" dirty="0">
                <a:ln w="0"/>
                <a:solidFill>
                  <a:srgbClr val="FC028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일</a:t>
            </a:r>
            <a:endParaRPr lang="en-US" sz="2400" dirty="0">
              <a:ln w="0"/>
              <a:solidFill>
                <a:srgbClr val="FC028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188009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" grpId="0"/>
      <p:bldP spid="12" grpId="0"/>
      <p:bldP spid="1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aphicFrame>
        <p:nvGraphicFramePr>
          <p:cNvPr id="11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32380859"/>
              </p:ext>
            </p:extLst>
          </p:nvPr>
        </p:nvGraphicFramePr>
        <p:xfrm>
          <a:off x="201442" y="339106"/>
          <a:ext cx="11697840" cy="518160"/>
        </p:xfrm>
        <a:graphic>
          <a:graphicData uri="http://schemas.openxmlformats.org/drawingml/2006/table">
            <a:tbl>
              <a:tblPr firstRow="1" bandRow="1">
                <a:tableStyleId>{FABFCF23-3B69-468F-B69F-88F6DE6A72F2}</a:tableStyleId>
              </a:tblPr>
              <a:tblGrid>
                <a:gridCol w="196198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973585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500338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문법</a:t>
                      </a:r>
                      <a:endParaRPr lang="en-US" sz="2800" dirty="0">
                        <a:latin typeface="Arial Black"/>
                        <a:cs typeface="Arial Black"/>
                      </a:endParaRP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600" baseline="0" dirty="0">
                          <a:solidFill>
                            <a:srgbClr val="000090"/>
                          </a:solidFill>
                        </a:rPr>
                        <a:t>        </a:t>
                      </a:r>
                      <a:r>
                        <a:rPr lang="en-US" sz="2600" baseline="0" dirty="0">
                          <a:solidFill>
                            <a:srgbClr val="0000FF"/>
                          </a:solidFill>
                        </a:rPr>
                        <a:t>    </a:t>
                      </a:r>
                      <a:r>
                        <a:rPr lang="en-US" altLang="ko-KR" sz="2600" dirty="0">
                          <a:solidFill>
                            <a:srgbClr val="0000FF"/>
                          </a:solidFill>
                        </a:rPr>
                        <a:t>-</a:t>
                      </a:r>
                      <a:r>
                        <a:rPr lang="ko-KR" altLang="en-US" sz="2600" dirty="0">
                          <a:solidFill>
                            <a:srgbClr val="0000FF"/>
                          </a:solidFill>
                        </a:rPr>
                        <a:t>에</a:t>
                      </a:r>
                      <a:endParaRPr lang="en-US" sz="2600" b="1" dirty="0">
                        <a:solidFill>
                          <a:srgbClr val="0000FF"/>
                        </a:solidFill>
                        <a:latin typeface="+mn-lt"/>
                        <a:ea typeface="나눔고딕"/>
                        <a:cs typeface="Arial"/>
                      </a:endParaRPr>
                    </a:p>
                  </a:txBody>
                  <a:tcPr marL="121920" marR="12192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sp>
        <p:nvSpPr>
          <p:cNvPr id="18" name="TextBox 17"/>
          <p:cNvSpPr txBox="1"/>
          <p:nvPr/>
        </p:nvSpPr>
        <p:spPr>
          <a:xfrm>
            <a:off x="6892472" y="1625608"/>
            <a:ext cx="36038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dirty="0">
                <a:latin typeface="Arial"/>
                <a:cs typeface="Arial"/>
              </a:rPr>
              <a:t>오늘은 무슨 </a:t>
            </a:r>
            <a:r>
              <a:rPr lang="ko-KR" altLang="en-US" sz="2400" dirty="0" err="1">
                <a:latin typeface="Arial"/>
                <a:cs typeface="Arial"/>
              </a:rPr>
              <a:t>요일이에요</a:t>
            </a:r>
            <a:r>
              <a:rPr lang="en-US" altLang="ko-KR" sz="2400" dirty="0">
                <a:latin typeface="Arial"/>
                <a:cs typeface="Arial"/>
              </a:rPr>
              <a:t>?</a:t>
            </a:r>
            <a:endParaRPr lang="en-US" sz="2400" dirty="0">
              <a:latin typeface="Arial"/>
              <a:cs typeface="Arial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497116" y="2649142"/>
            <a:ext cx="50646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400" dirty="0">
                <a:latin typeface="Arial"/>
                <a:cs typeface="Arial"/>
              </a:rPr>
              <a:t>우리는 언제 한국어를 배워요</a:t>
            </a:r>
            <a:r>
              <a:rPr lang="en-US" altLang="ko-KR" sz="2400" dirty="0">
                <a:latin typeface="Arial"/>
                <a:cs typeface="Arial"/>
              </a:rPr>
              <a:t>?</a:t>
            </a:r>
            <a:endParaRPr lang="en-US" sz="2400" dirty="0">
              <a:solidFill>
                <a:srgbClr val="FC0280"/>
              </a:solidFill>
              <a:latin typeface="Arial"/>
              <a:cs typeface="Arial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420556" y="2155500"/>
            <a:ext cx="28067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 err="1">
                <a:solidFill>
                  <a:srgbClr val="FF0000"/>
                </a:solidFill>
              </a:rPr>
              <a:t>토요일이에요</a:t>
            </a:r>
            <a:endParaRPr lang="en-US" sz="2400" dirty="0">
              <a:solidFill>
                <a:srgbClr val="FF0000"/>
              </a:solidFill>
            </a:endParaRP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xmlns="" id="{05CC8AC7-3A39-5244-A5BC-ECAF4264166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6599288"/>
              </p:ext>
            </p:extLst>
          </p:nvPr>
        </p:nvGraphicFramePr>
        <p:xfrm>
          <a:off x="353844" y="1886133"/>
          <a:ext cx="5742156" cy="3130595"/>
        </p:xfrm>
        <a:graphic>
          <a:graphicData uri="http://schemas.openxmlformats.org/drawingml/2006/table">
            <a:tbl>
              <a:tblPr firstRow="1" bandRow="1">
                <a:tableStyleId>{8A107856-5554-42FB-B03E-39F5DBC370BA}</a:tableStyleId>
              </a:tblPr>
              <a:tblGrid>
                <a:gridCol w="820308">
                  <a:extLst>
                    <a:ext uri="{9D8B030D-6E8A-4147-A177-3AD203B41FA5}">
                      <a16:colId xmlns:a16="http://schemas.microsoft.com/office/drawing/2014/main" xmlns="" val="1459999535"/>
                    </a:ext>
                  </a:extLst>
                </a:gridCol>
                <a:gridCol w="820308">
                  <a:extLst>
                    <a:ext uri="{9D8B030D-6E8A-4147-A177-3AD203B41FA5}">
                      <a16:colId xmlns:a16="http://schemas.microsoft.com/office/drawing/2014/main" xmlns="" val="3874894247"/>
                    </a:ext>
                  </a:extLst>
                </a:gridCol>
                <a:gridCol w="820308">
                  <a:extLst>
                    <a:ext uri="{9D8B030D-6E8A-4147-A177-3AD203B41FA5}">
                      <a16:colId xmlns:a16="http://schemas.microsoft.com/office/drawing/2014/main" xmlns="" val="3520752622"/>
                    </a:ext>
                  </a:extLst>
                </a:gridCol>
                <a:gridCol w="820308">
                  <a:extLst>
                    <a:ext uri="{9D8B030D-6E8A-4147-A177-3AD203B41FA5}">
                      <a16:colId xmlns:a16="http://schemas.microsoft.com/office/drawing/2014/main" xmlns="" val="2942495046"/>
                    </a:ext>
                  </a:extLst>
                </a:gridCol>
                <a:gridCol w="820308">
                  <a:extLst>
                    <a:ext uri="{9D8B030D-6E8A-4147-A177-3AD203B41FA5}">
                      <a16:colId xmlns:a16="http://schemas.microsoft.com/office/drawing/2014/main" xmlns="" val="1212255304"/>
                    </a:ext>
                  </a:extLst>
                </a:gridCol>
                <a:gridCol w="820308">
                  <a:extLst>
                    <a:ext uri="{9D8B030D-6E8A-4147-A177-3AD203B41FA5}">
                      <a16:colId xmlns:a16="http://schemas.microsoft.com/office/drawing/2014/main" xmlns="" val="4272277801"/>
                    </a:ext>
                  </a:extLst>
                </a:gridCol>
                <a:gridCol w="820308">
                  <a:extLst>
                    <a:ext uri="{9D8B030D-6E8A-4147-A177-3AD203B41FA5}">
                      <a16:colId xmlns:a16="http://schemas.microsoft.com/office/drawing/2014/main" xmlns="" val="3643719919"/>
                    </a:ext>
                  </a:extLst>
                </a:gridCol>
              </a:tblGrid>
              <a:tr h="626119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ko-KR" dirty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ko-KR" dirty="0"/>
                        <a:t>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ko-KR" dirty="0"/>
                        <a:t>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ko-KR" dirty="0"/>
                        <a:t>4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51832635"/>
                  </a:ext>
                </a:extLst>
              </a:tr>
              <a:tr h="626119">
                <a:tc>
                  <a:txBody>
                    <a:bodyPr/>
                    <a:lstStyle/>
                    <a:p>
                      <a:r>
                        <a:rPr lang="en-US" altLang="ko-KR" dirty="0"/>
                        <a:t>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ko-KR" dirty="0"/>
                        <a:t>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ko-KR" dirty="0"/>
                        <a:t>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ko-KR" dirty="0"/>
                        <a:t>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ko-KR" dirty="0"/>
                        <a:t>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ko-KR" dirty="0"/>
                        <a:t>10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ko-KR" dirty="0"/>
                        <a:t>11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324047778"/>
                  </a:ext>
                </a:extLst>
              </a:tr>
              <a:tr h="626119">
                <a:tc>
                  <a:txBody>
                    <a:bodyPr/>
                    <a:lstStyle/>
                    <a:p>
                      <a:r>
                        <a:rPr lang="en-US" altLang="ko-KR" dirty="0"/>
                        <a:t>12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ko-KR" dirty="0"/>
                        <a:t>13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ko-KR" dirty="0"/>
                        <a:t>14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ko-KR" dirty="0"/>
                        <a:t>15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ko-KR" dirty="0"/>
                        <a:t>16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ko-KR" dirty="0"/>
                        <a:t>17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ko-KR" dirty="0"/>
                        <a:t>18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697684010"/>
                  </a:ext>
                </a:extLst>
              </a:tr>
              <a:tr h="626119">
                <a:tc>
                  <a:txBody>
                    <a:bodyPr/>
                    <a:lstStyle/>
                    <a:p>
                      <a:r>
                        <a:rPr lang="en-US" altLang="ko-KR" dirty="0"/>
                        <a:t>19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ko-KR" dirty="0"/>
                        <a:t>20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ko-KR" dirty="0"/>
                        <a:t>21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ko-KR" dirty="0"/>
                        <a:t>22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ko-KR" dirty="0"/>
                        <a:t>23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ko-KR" dirty="0"/>
                        <a:t>24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ko-KR" dirty="0"/>
                        <a:t>25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155339590"/>
                  </a:ext>
                </a:extLst>
              </a:tr>
              <a:tr h="626119">
                <a:tc>
                  <a:txBody>
                    <a:bodyPr/>
                    <a:lstStyle/>
                    <a:p>
                      <a:r>
                        <a:rPr lang="en-US" altLang="ko-KR" dirty="0"/>
                        <a:t>26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ko-KR" dirty="0"/>
                        <a:t>27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ko-KR" dirty="0"/>
                        <a:t>28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ko-KR" dirty="0"/>
                        <a:t>29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ko-KR" dirty="0"/>
                        <a:t>30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ko-KR" dirty="0"/>
                        <a:t>31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948764412"/>
                  </a:ext>
                </a:extLst>
              </a:tr>
            </a:tbl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C7B7611-C5DE-F84D-93F7-3F84FC6C93A1}"/>
              </a:ext>
            </a:extLst>
          </p:cNvPr>
          <p:cNvSpPr txBox="1"/>
          <p:nvPr/>
        </p:nvSpPr>
        <p:spPr>
          <a:xfrm>
            <a:off x="5418510" y="3220557"/>
            <a:ext cx="10786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오늘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3708FBED-DCD0-CB44-A278-2DDD9722177D}"/>
              </a:ext>
            </a:extLst>
          </p:cNvPr>
          <p:cNvSpPr txBox="1"/>
          <p:nvPr/>
        </p:nvSpPr>
        <p:spPr>
          <a:xfrm>
            <a:off x="5418510" y="3459370"/>
            <a:ext cx="749670" cy="3135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today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68A270C9-1B7A-6F48-89D7-0C2646F66EA2}"/>
              </a:ext>
            </a:extLst>
          </p:cNvPr>
          <p:cNvSpPr txBox="1"/>
          <p:nvPr/>
        </p:nvSpPr>
        <p:spPr>
          <a:xfrm>
            <a:off x="413303" y="1144968"/>
            <a:ext cx="1116531" cy="4075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/>
              <a:t>3</a:t>
            </a:r>
            <a:r>
              <a:rPr lang="ko-KR" altLang="en-US" sz="2000" dirty="0"/>
              <a:t>월</a:t>
            </a:r>
            <a:endParaRPr lang="en-US" sz="2000" dirty="0"/>
          </a:p>
        </p:txBody>
      </p:sp>
      <p:graphicFrame>
        <p:nvGraphicFramePr>
          <p:cNvPr id="13" name="Table 12">
            <a:extLst>
              <a:ext uri="{FF2B5EF4-FFF2-40B4-BE49-F238E27FC236}">
                <a16:creationId xmlns:a16="http://schemas.microsoft.com/office/drawing/2014/main" xmlns="" id="{15777EBF-B02C-9D41-A02B-7DA1AB61267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93040669"/>
              </p:ext>
            </p:extLst>
          </p:nvPr>
        </p:nvGraphicFramePr>
        <p:xfrm>
          <a:off x="353844" y="1515292"/>
          <a:ext cx="5742156" cy="377741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820308">
                  <a:extLst>
                    <a:ext uri="{9D8B030D-6E8A-4147-A177-3AD203B41FA5}">
                      <a16:colId xmlns:a16="http://schemas.microsoft.com/office/drawing/2014/main" xmlns="" val="2887835232"/>
                    </a:ext>
                  </a:extLst>
                </a:gridCol>
                <a:gridCol w="820308">
                  <a:extLst>
                    <a:ext uri="{9D8B030D-6E8A-4147-A177-3AD203B41FA5}">
                      <a16:colId xmlns:a16="http://schemas.microsoft.com/office/drawing/2014/main" xmlns="" val="4039385299"/>
                    </a:ext>
                  </a:extLst>
                </a:gridCol>
                <a:gridCol w="820308">
                  <a:extLst>
                    <a:ext uri="{9D8B030D-6E8A-4147-A177-3AD203B41FA5}">
                      <a16:colId xmlns:a16="http://schemas.microsoft.com/office/drawing/2014/main" xmlns="" val="2835300431"/>
                    </a:ext>
                  </a:extLst>
                </a:gridCol>
                <a:gridCol w="820308">
                  <a:extLst>
                    <a:ext uri="{9D8B030D-6E8A-4147-A177-3AD203B41FA5}">
                      <a16:colId xmlns:a16="http://schemas.microsoft.com/office/drawing/2014/main" xmlns="" val="2044172760"/>
                    </a:ext>
                  </a:extLst>
                </a:gridCol>
                <a:gridCol w="820308">
                  <a:extLst>
                    <a:ext uri="{9D8B030D-6E8A-4147-A177-3AD203B41FA5}">
                      <a16:colId xmlns:a16="http://schemas.microsoft.com/office/drawing/2014/main" xmlns="" val="2243589348"/>
                    </a:ext>
                  </a:extLst>
                </a:gridCol>
                <a:gridCol w="820308">
                  <a:extLst>
                    <a:ext uri="{9D8B030D-6E8A-4147-A177-3AD203B41FA5}">
                      <a16:colId xmlns:a16="http://schemas.microsoft.com/office/drawing/2014/main" xmlns="" val="1864769942"/>
                    </a:ext>
                  </a:extLst>
                </a:gridCol>
                <a:gridCol w="820308">
                  <a:extLst>
                    <a:ext uri="{9D8B030D-6E8A-4147-A177-3AD203B41FA5}">
                      <a16:colId xmlns:a16="http://schemas.microsoft.com/office/drawing/2014/main" xmlns="" val="185585245"/>
                    </a:ext>
                  </a:extLst>
                </a:gridCol>
              </a:tblGrid>
              <a:tr h="377741">
                <a:tc>
                  <a:txBody>
                    <a:bodyPr/>
                    <a:lstStyle/>
                    <a:p>
                      <a:pPr algn="ctr"/>
                      <a:r>
                        <a:rPr lang="ko-KR" altLang="en-US" dirty="0"/>
                        <a:t>일요일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dirty="0"/>
                        <a:t>월요일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dirty="0"/>
                        <a:t>화요일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dirty="0"/>
                        <a:t>수요일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dirty="0"/>
                        <a:t>목요일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dirty="0"/>
                        <a:t>금요일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dirty="0"/>
                        <a:t>토요일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718815114"/>
                  </a:ext>
                </a:extLst>
              </a:tr>
            </a:tbl>
          </a:graphicData>
        </a:graphic>
      </p:graphicFrame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C641AE96-CDA6-9144-A931-9BEE0A92C6D6}"/>
              </a:ext>
            </a:extLst>
          </p:cNvPr>
          <p:cNvSpPr txBox="1"/>
          <p:nvPr/>
        </p:nvSpPr>
        <p:spPr>
          <a:xfrm>
            <a:off x="6050362" y="3623343"/>
            <a:ext cx="57421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400" dirty="0">
                <a:latin typeface="Arial"/>
                <a:cs typeface="Arial"/>
              </a:rPr>
              <a:t>네</a:t>
            </a:r>
            <a:r>
              <a:rPr lang="en-US" altLang="ko-KR" sz="2400" dirty="0" smtClean="0">
                <a:latin typeface="Arial"/>
                <a:cs typeface="Arial"/>
              </a:rPr>
              <a:t>, </a:t>
            </a:r>
            <a:r>
              <a:rPr lang="ko-KR" altLang="en-US" sz="2400" dirty="0" smtClean="0">
                <a:latin typeface="Arial"/>
                <a:cs typeface="Arial"/>
              </a:rPr>
              <a:t>우리는 </a:t>
            </a:r>
            <a:r>
              <a:rPr lang="ko-KR" altLang="en-US" sz="2400" dirty="0">
                <a:latin typeface="Arial"/>
                <a:cs typeface="Arial"/>
              </a:rPr>
              <a:t>토요일에 한국어를 배워요</a:t>
            </a:r>
            <a:r>
              <a:rPr lang="en-US" altLang="ko-KR" sz="2400" dirty="0">
                <a:latin typeface="Arial"/>
                <a:cs typeface="Arial"/>
              </a:rPr>
              <a:t>.</a:t>
            </a:r>
            <a:endParaRPr lang="en-US" sz="2400" dirty="0">
              <a:solidFill>
                <a:srgbClr val="FC0280"/>
              </a:solidFill>
              <a:latin typeface="Arial"/>
              <a:cs typeface="Arial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A51EC491-4BB7-9846-910E-264DF06F816F}"/>
              </a:ext>
            </a:extLst>
          </p:cNvPr>
          <p:cNvSpPr txBox="1"/>
          <p:nvPr/>
        </p:nvSpPr>
        <p:spPr>
          <a:xfrm>
            <a:off x="7530425" y="3129702"/>
            <a:ext cx="28067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 err="1">
                <a:solidFill>
                  <a:srgbClr val="FF0000"/>
                </a:solidFill>
              </a:rPr>
              <a:t>토요일요</a:t>
            </a:r>
            <a:r>
              <a:rPr lang="en-US" altLang="ko-KR" sz="2400" dirty="0">
                <a:solidFill>
                  <a:srgbClr val="FF0000"/>
                </a:solidFill>
              </a:rPr>
              <a:t>.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B7757EDF-528E-5045-9291-A1F636F25FC1}"/>
              </a:ext>
            </a:extLst>
          </p:cNvPr>
          <p:cNvSpPr txBox="1"/>
          <p:nvPr/>
        </p:nvSpPr>
        <p:spPr>
          <a:xfrm>
            <a:off x="6050362" y="4253435"/>
            <a:ext cx="57421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400" dirty="0">
                <a:latin typeface="Arial"/>
                <a:cs typeface="Arial"/>
              </a:rPr>
              <a:t>토요일과 일요일은 </a:t>
            </a:r>
            <a:r>
              <a:rPr lang="en-US" altLang="ko-KR" sz="2400" dirty="0">
                <a:latin typeface="Arial"/>
                <a:cs typeface="Arial"/>
              </a:rPr>
              <a:t>‘</a:t>
            </a:r>
            <a:r>
              <a:rPr lang="ko-KR" altLang="en-US" sz="2400" dirty="0">
                <a:latin typeface="Arial"/>
                <a:cs typeface="Arial"/>
              </a:rPr>
              <a:t>주말</a:t>
            </a:r>
            <a:r>
              <a:rPr lang="en-US" altLang="ko-KR" sz="2400" dirty="0">
                <a:latin typeface="Arial"/>
                <a:cs typeface="Arial"/>
              </a:rPr>
              <a:t>’</a:t>
            </a:r>
            <a:r>
              <a:rPr lang="ko-KR" altLang="en-US" sz="2400" dirty="0">
                <a:latin typeface="Arial"/>
                <a:cs typeface="Arial"/>
              </a:rPr>
              <a:t>이에요</a:t>
            </a:r>
            <a:r>
              <a:rPr lang="en-US" altLang="ko-KR" sz="2400" dirty="0">
                <a:latin typeface="Arial"/>
                <a:cs typeface="Arial"/>
              </a:rPr>
              <a:t>.</a:t>
            </a:r>
          </a:p>
          <a:p>
            <a:pPr algn="ctr"/>
            <a:r>
              <a:rPr lang="ko-KR" altLang="en-US" sz="2400" dirty="0">
                <a:solidFill>
                  <a:srgbClr val="FC0280"/>
                </a:solidFill>
                <a:latin typeface="Arial"/>
                <a:cs typeface="Arial"/>
              </a:rPr>
              <a:t>그래서 우리는 </a:t>
            </a:r>
            <a:r>
              <a:rPr lang="en-US" altLang="ko-KR" sz="2400" dirty="0">
                <a:solidFill>
                  <a:srgbClr val="FC0280"/>
                </a:solidFill>
                <a:latin typeface="Arial"/>
                <a:cs typeface="Arial"/>
              </a:rPr>
              <a:t>‘</a:t>
            </a:r>
            <a:r>
              <a:rPr lang="ko-KR" altLang="en-US" sz="2400" dirty="0">
                <a:solidFill>
                  <a:srgbClr val="FC0280"/>
                </a:solidFill>
                <a:latin typeface="Arial"/>
                <a:cs typeface="Arial"/>
              </a:rPr>
              <a:t>주말</a:t>
            </a:r>
            <a:r>
              <a:rPr lang="en-US" altLang="ko-KR" sz="2400" dirty="0">
                <a:solidFill>
                  <a:srgbClr val="FC0280"/>
                </a:solidFill>
                <a:latin typeface="Arial"/>
                <a:cs typeface="Arial"/>
              </a:rPr>
              <a:t>’</a:t>
            </a:r>
            <a:r>
              <a:rPr lang="ko-KR" altLang="en-US" sz="2400" dirty="0">
                <a:solidFill>
                  <a:srgbClr val="FC0280"/>
                </a:solidFill>
                <a:latin typeface="Arial"/>
                <a:cs typeface="Arial"/>
              </a:rPr>
              <a:t>에 한국어를 배워요</a:t>
            </a:r>
            <a:r>
              <a:rPr lang="en-US" altLang="ko-KR" sz="2400" dirty="0">
                <a:solidFill>
                  <a:srgbClr val="FC0280"/>
                </a:solidFill>
                <a:latin typeface="Arial"/>
                <a:cs typeface="Arial"/>
              </a:rPr>
              <a:t>.</a:t>
            </a:r>
            <a:endParaRPr lang="en-US" sz="2400" dirty="0">
              <a:solidFill>
                <a:srgbClr val="FC028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522471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" grpId="0"/>
      <p:bldP spid="14" grpId="0"/>
      <p:bldP spid="15" grpId="0"/>
      <p:bldP spid="1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6" name="Picture 5" descr="A screenshot of a cell phone&#10;&#10;Description automatically generated">
            <a:extLst>
              <a:ext uri="{FF2B5EF4-FFF2-40B4-BE49-F238E27FC236}">
                <a16:creationId xmlns:a16="http://schemas.microsoft.com/office/drawing/2014/main" xmlns="" id="{46A83318-F654-C845-9469-C7D949B5CA9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8727"/>
            <a:ext cx="5315512" cy="3280273"/>
          </a:xfrm>
          <a:prstGeom prst="rect">
            <a:avLst/>
          </a:prstGeom>
        </p:spPr>
      </p:pic>
      <p:pic>
        <p:nvPicPr>
          <p:cNvPr id="8" name="Picture 7" descr="A screenshot of a cell phone&#10;&#10;Description automatically generated">
            <a:extLst>
              <a:ext uri="{FF2B5EF4-FFF2-40B4-BE49-F238E27FC236}">
                <a16:creationId xmlns:a16="http://schemas.microsoft.com/office/drawing/2014/main" xmlns="" id="{56EF456A-BD38-AC4D-A60B-991FB90747F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4216" y="313881"/>
            <a:ext cx="6435968" cy="5671437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8355850" y="3078194"/>
            <a:ext cx="1943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C0280"/>
                </a:solidFill>
              </a:rPr>
              <a:t>칠</a:t>
            </a:r>
            <a:r>
              <a:rPr lang="ko-KR" altLang="en-US" dirty="0" smtClean="0">
                <a:solidFill>
                  <a:srgbClr val="FC0280"/>
                </a:solidFill>
              </a:rPr>
              <a:t>월 </a:t>
            </a:r>
            <a:r>
              <a:rPr lang="ko-KR" altLang="en-US" dirty="0">
                <a:solidFill>
                  <a:srgbClr val="FC0280"/>
                </a:solidFill>
              </a:rPr>
              <a:t>십일일</a:t>
            </a:r>
            <a:endParaRPr lang="en-US" dirty="0">
              <a:solidFill>
                <a:srgbClr val="FC028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100669" y="4068000"/>
            <a:ext cx="1943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C0280"/>
                </a:solidFill>
              </a:rPr>
              <a:t>토요일</a:t>
            </a:r>
            <a:endParaRPr lang="en-US" dirty="0">
              <a:solidFill>
                <a:srgbClr val="FC028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100669" y="4857751"/>
            <a:ext cx="1943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C0280"/>
                </a:solidFill>
              </a:rPr>
              <a:t>화요일</a:t>
            </a:r>
            <a:endParaRPr lang="en-US" dirty="0">
              <a:solidFill>
                <a:srgbClr val="FC028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2298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close up of a necklace&#10;&#10;Description automatically generated">
            <a:extLst>
              <a:ext uri="{FF2B5EF4-FFF2-40B4-BE49-F238E27FC236}">
                <a16:creationId xmlns:a16="http://schemas.microsoft.com/office/drawing/2014/main" xmlns="" id="{4F7FD725-1A05-B64A-B785-1D7E4C7C8FF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>
            <a:off x="5913675" y="2535643"/>
            <a:ext cx="2883452" cy="2131081"/>
          </a:xfrm>
          <a:prstGeom prst="rect">
            <a:avLst/>
          </a:prstGeom>
        </p:spPr>
      </p:pic>
      <p:sp>
        <p:nvSpPr>
          <p:cNvPr id="6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aphicFrame>
        <p:nvGraphicFramePr>
          <p:cNvPr id="4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5874703"/>
              </p:ext>
            </p:extLst>
          </p:nvPr>
        </p:nvGraphicFramePr>
        <p:xfrm>
          <a:off x="176042" y="135906"/>
          <a:ext cx="11697840" cy="518160"/>
        </p:xfrm>
        <a:graphic>
          <a:graphicData uri="http://schemas.openxmlformats.org/drawingml/2006/table">
            <a:tbl>
              <a:tblPr firstRow="1" bandRow="1">
                <a:tableStyleId>{FABFCF23-3B69-468F-B69F-88F6DE6A72F2}</a:tableStyleId>
              </a:tblPr>
              <a:tblGrid>
                <a:gridCol w="196198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973585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500338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문법</a:t>
                      </a:r>
                      <a:endParaRPr lang="en-US" sz="2800" dirty="0">
                        <a:latin typeface="Arial Black"/>
                        <a:cs typeface="Arial Black"/>
                      </a:endParaRP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600" baseline="0" dirty="0">
                          <a:solidFill>
                            <a:srgbClr val="000090"/>
                          </a:solidFill>
                        </a:rPr>
                        <a:t>              </a:t>
                      </a:r>
                      <a:r>
                        <a:rPr lang="en-US" altLang="ko-KR" sz="2400" b="1" dirty="0">
                          <a:solidFill>
                            <a:srgbClr val="000090"/>
                          </a:solidFill>
                          <a:latin typeface="+mn-lt"/>
                          <a:ea typeface="나눔고딕"/>
                          <a:cs typeface="나눔고딕"/>
                        </a:rPr>
                        <a:t>-(</a:t>
                      </a:r>
                      <a:r>
                        <a:rPr lang="ko-KR" altLang="en-US" sz="2400" b="1" dirty="0">
                          <a:solidFill>
                            <a:srgbClr val="000090"/>
                          </a:solidFill>
                          <a:latin typeface="+mn-lt"/>
                          <a:ea typeface="나눔고딕"/>
                          <a:cs typeface="나눔고딕"/>
                        </a:rPr>
                        <a:t>으</a:t>
                      </a:r>
                      <a:r>
                        <a:rPr lang="en-US" altLang="ko-KR" sz="2400" b="1" dirty="0">
                          <a:solidFill>
                            <a:srgbClr val="000090"/>
                          </a:solidFill>
                          <a:latin typeface="+mn-lt"/>
                          <a:ea typeface="나눔고딕"/>
                          <a:cs typeface="나눔고딕"/>
                        </a:rPr>
                        <a:t>)</a:t>
                      </a:r>
                      <a:r>
                        <a:rPr lang="ko-KR" altLang="en-US" sz="2400" b="1" dirty="0">
                          <a:solidFill>
                            <a:srgbClr val="000090"/>
                          </a:solidFill>
                          <a:latin typeface="+mn-lt"/>
                          <a:ea typeface="나눔고딕"/>
                          <a:cs typeface="나눔고딕"/>
                        </a:rPr>
                        <a:t>세요</a:t>
                      </a:r>
                      <a:endParaRPr lang="en-US" sz="2400" b="1" dirty="0">
                        <a:solidFill>
                          <a:srgbClr val="000090"/>
                        </a:solidFill>
                        <a:latin typeface="+mn-lt"/>
                        <a:ea typeface="나눔고딕"/>
                        <a:cs typeface="나눔고딕"/>
                      </a:endParaRPr>
                    </a:p>
                  </a:txBody>
                  <a:tcPr marL="121920" marR="12192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sp>
        <p:nvSpPr>
          <p:cNvPr id="11" name="Rounded Rectangle 10"/>
          <p:cNvSpPr/>
          <p:nvPr/>
        </p:nvSpPr>
        <p:spPr>
          <a:xfrm>
            <a:off x="1454071" y="726916"/>
            <a:ext cx="9841458" cy="669113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20000"/>
              </a:lnSpc>
            </a:pPr>
            <a:endParaRPr lang="en-US" altLang="ko-KR" sz="2300" dirty="0">
              <a:solidFill>
                <a:srgbClr val="000000"/>
              </a:solidFill>
              <a:effectLst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657270" y="843911"/>
            <a:ext cx="9490341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ea typeface="나눔고딕"/>
                <a:cs typeface="나눔고딕"/>
              </a:rPr>
              <a:t>This final ending is used with a verb stem to indicate a command to the listener. </a:t>
            </a:r>
            <a:endParaRPr lang="en-US" dirty="0">
              <a:ea typeface="나눔고딕"/>
              <a:cs typeface="나눔고딕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657269" y="4396452"/>
            <a:ext cx="22591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>
                <a:latin typeface="나눔고딕"/>
                <a:ea typeface="나눔고딕"/>
                <a:cs typeface="나눔고딕"/>
              </a:rPr>
              <a:t>읽</a:t>
            </a:r>
            <a:r>
              <a:rPr lang="ko-KR" altLang="en-US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고딕"/>
                <a:ea typeface="나눔고딕"/>
                <a:cs typeface="나눔고딕"/>
              </a:rPr>
              <a:t>다</a:t>
            </a:r>
            <a:r>
              <a:rPr lang="ko-KR" altLang="en-US" sz="2400" dirty="0">
                <a:latin typeface="나눔고딕"/>
                <a:ea typeface="나눔고딕"/>
                <a:cs typeface="나눔고딕"/>
              </a:rPr>
              <a:t> </a:t>
            </a:r>
            <a:r>
              <a:rPr lang="en-US" altLang="ko-KR" sz="2400" dirty="0">
                <a:latin typeface="나눔고딕"/>
                <a:ea typeface="나눔고딕"/>
                <a:cs typeface="나눔고딕"/>
              </a:rPr>
              <a:t>+</a:t>
            </a:r>
            <a:r>
              <a:rPr lang="ko-KR" altLang="en-US" sz="2400" dirty="0">
                <a:latin typeface="나눔고딕"/>
                <a:ea typeface="나눔고딕"/>
                <a:cs typeface="나눔고딕"/>
              </a:rPr>
              <a:t> </a:t>
            </a:r>
            <a:r>
              <a:rPr lang="en-US" altLang="ko-KR" sz="2400" dirty="0">
                <a:solidFill>
                  <a:srgbClr val="3366FF"/>
                </a:solidFill>
                <a:latin typeface="나눔고딕"/>
                <a:ea typeface="나눔고딕"/>
                <a:cs typeface="나눔고딕"/>
              </a:rPr>
              <a:t>-</a:t>
            </a:r>
            <a:r>
              <a:rPr lang="ko-KR" altLang="en-US" sz="2400" dirty="0" err="1">
                <a:solidFill>
                  <a:srgbClr val="3366FF"/>
                </a:solidFill>
                <a:latin typeface="나눔고딕"/>
                <a:ea typeface="나눔고딕"/>
                <a:cs typeface="나눔고딕"/>
              </a:rPr>
              <a:t>으세요</a:t>
            </a:r>
            <a:endParaRPr lang="en-US" sz="2400" dirty="0">
              <a:solidFill>
                <a:srgbClr val="3366FF"/>
              </a:solidFill>
              <a:latin typeface="나눔고딕"/>
              <a:ea typeface="나눔고딕"/>
              <a:cs typeface="나눔고딕"/>
            </a:endParaRPr>
          </a:p>
        </p:txBody>
      </p:sp>
      <p:cxnSp>
        <p:nvCxnSpPr>
          <p:cNvPr id="13" name="Straight Connector 12"/>
          <p:cNvCxnSpPr>
            <a:cxnSpLocks/>
          </p:cNvCxnSpPr>
          <p:nvPr/>
        </p:nvCxnSpPr>
        <p:spPr>
          <a:xfrm>
            <a:off x="2031736" y="4397055"/>
            <a:ext cx="0" cy="461665"/>
          </a:xfrm>
          <a:prstGeom prst="line">
            <a:avLst/>
          </a:prstGeom>
          <a:ln w="28575" cmpd="sng">
            <a:solidFill>
              <a:srgbClr val="0080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3836419" y="4627888"/>
            <a:ext cx="762197" cy="0"/>
          </a:xfrm>
          <a:prstGeom prst="straightConnector1">
            <a:avLst/>
          </a:prstGeom>
          <a:ln w="38100" cmpd="sng">
            <a:solidFill>
              <a:srgbClr val="0080FF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4683260" y="4381665"/>
            <a:ext cx="133882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dirty="0">
                <a:latin typeface="나눔고딕"/>
                <a:ea typeface="나눔고딕"/>
                <a:cs typeface="나눔고딕"/>
              </a:rPr>
              <a:t>읽</a:t>
            </a:r>
            <a:r>
              <a:rPr lang="ko-KR" altLang="en-US" sz="2400" dirty="0">
                <a:solidFill>
                  <a:srgbClr val="0070C0"/>
                </a:solidFill>
                <a:latin typeface="나눔고딕"/>
                <a:ea typeface="나눔고딕"/>
                <a:cs typeface="나눔고딕"/>
              </a:rPr>
              <a:t>으세요</a:t>
            </a:r>
            <a:endParaRPr lang="en-US" sz="2400" dirty="0">
              <a:solidFill>
                <a:srgbClr val="0070C0"/>
              </a:solidFill>
              <a:latin typeface="나눔고딕"/>
              <a:ea typeface="나눔고딕"/>
              <a:cs typeface="나눔고딕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6CD292E4-F788-B349-BE84-1021C6C34C3C}"/>
              </a:ext>
            </a:extLst>
          </p:cNvPr>
          <p:cNvSpPr txBox="1"/>
          <p:nvPr/>
        </p:nvSpPr>
        <p:spPr>
          <a:xfrm>
            <a:off x="1657270" y="1871296"/>
            <a:ext cx="2259106" cy="1138773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 anchor="b">
            <a:spAutoFit/>
          </a:bodyPr>
          <a:lstStyle/>
          <a:p>
            <a:pPr algn="ctr"/>
            <a:endParaRPr lang="en-US" altLang="ko-KR" sz="2400" dirty="0"/>
          </a:p>
          <a:p>
            <a:pPr algn="ctr"/>
            <a:r>
              <a:rPr lang="en-US" altLang="ko-KR" sz="2400" dirty="0"/>
              <a:t>V </a:t>
            </a:r>
            <a:r>
              <a:rPr lang="ko-KR" altLang="en-US" sz="2000" dirty="0"/>
              <a:t>동사 어간 </a:t>
            </a:r>
            <a:endParaRPr lang="en-US" altLang="ko-KR" sz="2000" dirty="0"/>
          </a:p>
          <a:p>
            <a:pPr algn="ctr"/>
            <a:endParaRPr lang="en-US" sz="20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360B545E-152F-A145-8B2F-179B52FBA2CB}"/>
              </a:ext>
            </a:extLst>
          </p:cNvPr>
          <p:cNvSpPr txBox="1"/>
          <p:nvPr/>
        </p:nvSpPr>
        <p:spPr>
          <a:xfrm>
            <a:off x="4276165" y="2117516"/>
            <a:ext cx="8337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+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51048C69-5213-3E46-8E5E-3D22853C511E}"/>
              </a:ext>
            </a:extLst>
          </p:cNvPr>
          <p:cNvSpPr txBox="1"/>
          <p:nvPr/>
        </p:nvSpPr>
        <p:spPr>
          <a:xfrm>
            <a:off x="5205512" y="1871296"/>
            <a:ext cx="214988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dirty="0">
                <a:solidFill>
                  <a:schemeClr val="accent2"/>
                </a:solidFill>
              </a:rPr>
              <a:t>-</a:t>
            </a:r>
            <a:r>
              <a:rPr lang="ko-KR" altLang="en-US" sz="3600" dirty="0" err="1">
                <a:solidFill>
                  <a:schemeClr val="accent2"/>
                </a:solidFill>
              </a:rPr>
              <a:t>으세요</a:t>
            </a:r>
            <a:endParaRPr lang="en-US" altLang="ko-KR" sz="3600" dirty="0">
              <a:solidFill>
                <a:schemeClr val="accent2"/>
              </a:solidFill>
            </a:endParaRPr>
          </a:p>
          <a:p>
            <a:r>
              <a:rPr lang="en-US" altLang="ko-KR" sz="3600" dirty="0">
                <a:solidFill>
                  <a:schemeClr val="accent2"/>
                </a:solidFill>
              </a:rPr>
              <a:t>-</a:t>
            </a:r>
            <a:r>
              <a:rPr lang="ko-KR" altLang="en-US" sz="3600" dirty="0">
                <a:solidFill>
                  <a:schemeClr val="accent2"/>
                </a:solidFill>
              </a:rPr>
              <a:t>세요</a:t>
            </a:r>
            <a:endParaRPr lang="en-US" sz="3600" dirty="0">
              <a:solidFill>
                <a:schemeClr val="accent2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899BA08E-8806-3147-B7DB-B810C4516E61}"/>
              </a:ext>
            </a:extLst>
          </p:cNvPr>
          <p:cNvSpPr txBox="1"/>
          <p:nvPr/>
        </p:nvSpPr>
        <p:spPr>
          <a:xfrm>
            <a:off x="6280456" y="3313667"/>
            <a:ext cx="242232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/>
              <a:t>공손하게 부탁하거나 명령할 때 사용합니다</a:t>
            </a:r>
            <a:r>
              <a:rPr lang="en-US" altLang="ko-KR" sz="2000" dirty="0"/>
              <a:t>.</a:t>
            </a:r>
            <a:endParaRPr lang="en-US" sz="2000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D483DB14-0A9A-CB48-9502-1F84DE03F216}"/>
              </a:ext>
            </a:extLst>
          </p:cNvPr>
          <p:cNvSpPr txBox="1"/>
          <p:nvPr/>
        </p:nvSpPr>
        <p:spPr>
          <a:xfrm>
            <a:off x="1657269" y="5020109"/>
            <a:ext cx="22591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>
                <a:latin typeface="나눔고딕"/>
                <a:ea typeface="나눔고딕"/>
                <a:cs typeface="나눔고딕"/>
              </a:rPr>
              <a:t>오</a:t>
            </a:r>
            <a:r>
              <a:rPr lang="ko-KR" altLang="en-US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고딕"/>
                <a:ea typeface="나눔고딕"/>
                <a:cs typeface="나눔고딕"/>
              </a:rPr>
              <a:t>다</a:t>
            </a:r>
            <a:r>
              <a:rPr lang="ko-KR" altLang="en-US" sz="2400" dirty="0">
                <a:latin typeface="나눔고딕"/>
                <a:ea typeface="나눔고딕"/>
                <a:cs typeface="나눔고딕"/>
              </a:rPr>
              <a:t> </a:t>
            </a:r>
            <a:r>
              <a:rPr lang="en-US" altLang="ko-KR" sz="2400" dirty="0">
                <a:latin typeface="나눔고딕"/>
                <a:ea typeface="나눔고딕"/>
                <a:cs typeface="나눔고딕"/>
              </a:rPr>
              <a:t>+</a:t>
            </a:r>
            <a:r>
              <a:rPr lang="ko-KR" altLang="en-US" sz="2400" dirty="0">
                <a:latin typeface="나눔고딕"/>
                <a:ea typeface="나눔고딕"/>
                <a:cs typeface="나눔고딕"/>
              </a:rPr>
              <a:t> </a:t>
            </a:r>
            <a:r>
              <a:rPr lang="en-US" altLang="ko-KR" sz="2400" dirty="0">
                <a:solidFill>
                  <a:srgbClr val="3366FF"/>
                </a:solidFill>
                <a:latin typeface="나눔고딕"/>
                <a:ea typeface="나눔고딕"/>
                <a:cs typeface="나눔고딕"/>
              </a:rPr>
              <a:t>-</a:t>
            </a:r>
            <a:r>
              <a:rPr lang="ko-KR" altLang="en-US" sz="2400" dirty="0">
                <a:solidFill>
                  <a:srgbClr val="3366FF"/>
                </a:solidFill>
                <a:latin typeface="나눔고딕"/>
                <a:ea typeface="나눔고딕"/>
                <a:cs typeface="나눔고딕"/>
              </a:rPr>
              <a:t>세요</a:t>
            </a:r>
            <a:endParaRPr lang="en-US" sz="2400" dirty="0">
              <a:solidFill>
                <a:srgbClr val="3366FF"/>
              </a:solidFill>
              <a:latin typeface="나눔고딕"/>
              <a:ea typeface="나눔고딕"/>
              <a:cs typeface="나눔고딕"/>
            </a:endParaRP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xmlns="" id="{C8975C0F-0C0D-6941-9F9A-04768DCCD60B}"/>
              </a:ext>
            </a:extLst>
          </p:cNvPr>
          <p:cNvCxnSpPr>
            <a:cxnSpLocks/>
          </p:cNvCxnSpPr>
          <p:nvPr/>
        </p:nvCxnSpPr>
        <p:spPr>
          <a:xfrm>
            <a:off x="2024441" y="5020712"/>
            <a:ext cx="0" cy="461665"/>
          </a:xfrm>
          <a:prstGeom prst="line">
            <a:avLst/>
          </a:prstGeom>
          <a:ln w="28575" cmpd="sng">
            <a:solidFill>
              <a:srgbClr val="0080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xmlns="" id="{2EEE6E1B-2A92-C641-A235-B8277D4FB575}"/>
              </a:ext>
            </a:extLst>
          </p:cNvPr>
          <p:cNvCxnSpPr/>
          <p:nvPr/>
        </p:nvCxnSpPr>
        <p:spPr>
          <a:xfrm>
            <a:off x="3836419" y="5251545"/>
            <a:ext cx="762197" cy="0"/>
          </a:xfrm>
          <a:prstGeom prst="straightConnector1">
            <a:avLst/>
          </a:prstGeom>
          <a:ln w="38100" cmpd="sng">
            <a:solidFill>
              <a:srgbClr val="0080FF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7BFF87CC-347E-124C-9794-13001073E109}"/>
              </a:ext>
            </a:extLst>
          </p:cNvPr>
          <p:cNvSpPr txBox="1"/>
          <p:nvPr/>
        </p:nvSpPr>
        <p:spPr>
          <a:xfrm>
            <a:off x="4683260" y="5005322"/>
            <a:ext cx="10502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dirty="0">
                <a:latin typeface="나눔고딕"/>
                <a:ea typeface="나눔고딕"/>
                <a:cs typeface="나눔고딕"/>
              </a:rPr>
              <a:t>오</a:t>
            </a:r>
            <a:r>
              <a:rPr lang="ko-KR" altLang="en-US" sz="2400" dirty="0">
                <a:solidFill>
                  <a:srgbClr val="0070C0"/>
                </a:solidFill>
                <a:latin typeface="나눔고딕"/>
                <a:ea typeface="나눔고딕"/>
                <a:cs typeface="나눔고딕"/>
              </a:rPr>
              <a:t>세요</a:t>
            </a:r>
            <a:endParaRPr lang="en-US" sz="2400" dirty="0">
              <a:solidFill>
                <a:srgbClr val="0070C0"/>
              </a:solidFill>
              <a:latin typeface="나눔고딕"/>
              <a:ea typeface="나눔고딕"/>
              <a:cs typeface="나눔고딕"/>
            </a:endParaRPr>
          </a:p>
        </p:txBody>
      </p:sp>
    </p:spTree>
    <p:extLst>
      <p:ext uri="{BB962C8B-B14F-4D97-AF65-F5344CB8AC3E}">
        <p14:creationId xmlns:p14="http://schemas.microsoft.com/office/powerpoint/2010/main" val="1412413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1"/>
      <p:bldP spid="15" grpId="0"/>
      <p:bldP spid="26" grpId="0"/>
      <p:bldP spid="2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aphicFrame>
        <p:nvGraphicFramePr>
          <p:cNvPr id="7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80750750"/>
              </p:ext>
            </p:extLst>
          </p:nvPr>
        </p:nvGraphicFramePr>
        <p:xfrm>
          <a:off x="176042" y="135906"/>
          <a:ext cx="11697840" cy="518160"/>
        </p:xfrm>
        <a:graphic>
          <a:graphicData uri="http://schemas.openxmlformats.org/drawingml/2006/table">
            <a:tbl>
              <a:tblPr firstRow="1" bandRow="1">
                <a:tableStyleId>{FABFCF23-3B69-468F-B69F-88F6DE6A72F2}</a:tableStyleId>
              </a:tblPr>
              <a:tblGrid>
                <a:gridCol w="196198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973585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500338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문법연습</a:t>
                      </a:r>
                      <a:endParaRPr lang="en-US" sz="2800" dirty="0">
                        <a:latin typeface="Arial Black"/>
                        <a:cs typeface="Arial Black"/>
                      </a:endParaRP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600" baseline="0" dirty="0">
                          <a:solidFill>
                            <a:srgbClr val="000090"/>
                          </a:solidFill>
                        </a:rPr>
                        <a:t>              </a:t>
                      </a:r>
                      <a:r>
                        <a:rPr lang="en-US" altLang="ko-KR" sz="2800" b="1" dirty="0">
                          <a:solidFill>
                            <a:srgbClr val="000090"/>
                          </a:solidFill>
                          <a:latin typeface="+mn-lt"/>
                          <a:ea typeface="나눔고딕"/>
                          <a:cs typeface="나눔고딕"/>
                        </a:rPr>
                        <a:t>-(</a:t>
                      </a:r>
                      <a:r>
                        <a:rPr lang="ko-KR" altLang="en-US" sz="2800" b="1" dirty="0">
                          <a:solidFill>
                            <a:srgbClr val="000090"/>
                          </a:solidFill>
                          <a:latin typeface="+mn-lt"/>
                          <a:ea typeface="나눔고딕"/>
                          <a:cs typeface="나눔고딕"/>
                        </a:rPr>
                        <a:t>으</a:t>
                      </a:r>
                      <a:r>
                        <a:rPr lang="en-US" altLang="ko-KR" sz="2800" b="1" dirty="0">
                          <a:solidFill>
                            <a:srgbClr val="000090"/>
                          </a:solidFill>
                          <a:latin typeface="+mn-lt"/>
                          <a:ea typeface="나눔고딕"/>
                          <a:cs typeface="나눔고딕"/>
                        </a:rPr>
                        <a:t>)</a:t>
                      </a:r>
                      <a:r>
                        <a:rPr lang="ko-KR" altLang="en-US" sz="2800" b="1" dirty="0">
                          <a:solidFill>
                            <a:srgbClr val="000090"/>
                          </a:solidFill>
                          <a:latin typeface="+mn-lt"/>
                          <a:ea typeface="나눔고딕"/>
                          <a:cs typeface="나눔고딕"/>
                        </a:rPr>
                        <a:t>세요</a:t>
                      </a:r>
                      <a:endParaRPr lang="en-US" sz="2600" b="1" dirty="0">
                        <a:solidFill>
                          <a:srgbClr val="000090"/>
                        </a:solidFill>
                        <a:latin typeface="Arial"/>
                        <a:ea typeface="나눔고딕"/>
                        <a:cs typeface="Arial"/>
                      </a:endParaRPr>
                    </a:p>
                  </a:txBody>
                  <a:tcPr marL="121920" marR="12192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xmlns="" id="{0DD12D6D-573E-9640-978D-BAA5DF29E98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68950502"/>
              </p:ext>
            </p:extLst>
          </p:nvPr>
        </p:nvGraphicFramePr>
        <p:xfrm>
          <a:off x="1811283" y="908851"/>
          <a:ext cx="8127999" cy="1613632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2709333">
                  <a:extLst>
                    <a:ext uri="{9D8B030D-6E8A-4147-A177-3AD203B41FA5}">
                      <a16:colId xmlns:a16="http://schemas.microsoft.com/office/drawing/2014/main" xmlns="" val="2589163071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xmlns="" val="4214348963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xmlns="" val="1543198573"/>
                    </a:ext>
                  </a:extLst>
                </a:gridCol>
              </a:tblGrid>
              <a:tr h="806816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V </a:t>
                      </a:r>
                      <a:r>
                        <a:rPr lang="ko-KR" altLang="en-US" sz="2400" dirty="0" smtClean="0"/>
                        <a:t>어간 </a:t>
                      </a:r>
                      <a:r>
                        <a:rPr lang="en-US" sz="2400" dirty="0" smtClean="0"/>
                        <a:t>+ </a:t>
                      </a:r>
                      <a:r>
                        <a:rPr lang="ko-KR" altLang="en-US" sz="2400" dirty="0"/>
                        <a:t>받침 </a:t>
                      </a:r>
                      <a:r>
                        <a:rPr lang="en-US" altLang="ko-KR" sz="2400" dirty="0"/>
                        <a:t>O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2400" dirty="0" smtClean="0"/>
                        <a:t>V </a:t>
                      </a:r>
                      <a:r>
                        <a:rPr lang="ko-KR" altLang="en-US" sz="2400" dirty="0" smtClean="0"/>
                        <a:t>어간 </a:t>
                      </a:r>
                      <a:r>
                        <a:rPr lang="en-US" sz="2400" dirty="0" smtClean="0"/>
                        <a:t>+ </a:t>
                      </a:r>
                      <a:r>
                        <a:rPr lang="ko-KR" altLang="en-US" sz="2400" dirty="0"/>
                        <a:t>받침</a:t>
                      </a:r>
                      <a:r>
                        <a:rPr lang="en-US" altLang="ko-KR" sz="2400" dirty="0"/>
                        <a:t> X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2400" dirty="0" smtClean="0"/>
                        <a:t>V </a:t>
                      </a:r>
                      <a:r>
                        <a:rPr lang="ko-KR" altLang="en-US" sz="2400" dirty="0" smtClean="0"/>
                        <a:t>어간 </a:t>
                      </a:r>
                      <a:r>
                        <a:rPr lang="en-US" sz="2400" dirty="0" smtClean="0"/>
                        <a:t>+ </a:t>
                      </a:r>
                      <a:r>
                        <a:rPr lang="ko-KR" altLang="en-US" sz="2400" dirty="0"/>
                        <a:t>받침</a:t>
                      </a:r>
                      <a:r>
                        <a:rPr lang="en-US" altLang="ko-KR" sz="2400" dirty="0"/>
                        <a:t> </a:t>
                      </a:r>
                      <a:r>
                        <a:rPr lang="ko-KR" altLang="en-US" sz="2400" dirty="0" err="1"/>
                        <a:t>ㄹ</a:t>
                      </a:r>
                      <a:endParaRPr lang="en-US" sz="2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2981093507"/>
                  </a:ext>
                </a:extLst>
              </a:tr>
              <a:tr h="806816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400" dirty="0"/>
                        <a:t>-</a:t>
                      </a:r>
                      <a:r>
                        <a:rPr lang="ko-KR" altLang="en-US" sz="2400" dirty="0" err="1"/>
                        <a:t>으세요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-</a:t>
                      </a:r>
                      <a:r>
                        <a:rPr lang="ko-KR" altLang="en-US" sz="2400" dirty="0"/>
                        <a:t>세요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2400" dirty="0"/>
                        <a:t>-</a:t>
                      </a:r>
                      <a:r>
                        <a:rPr lang="ko-KR" altLang="en-US" sz="2400" dirty="0"/>
                        <a:t>세요</a:t>
                      </a:r>
                      <a:endParaRPr lang="en-US" sz="2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355327692"/>
                  </a:ext>
                </a:extLst>
              </a:tr>
            </a:tbl>
          </a:graphicData>
        </a:graphic>
      </p:graphicFrame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1A857DDA-25D7-954F-95C7-E3CC8636867B}"/>
              </a:ext>
            </a:extLst>
          </p:cNvPr>
          <p:cNvSpPr txBox="1"/>
          <p:nvPr/>
        </p:nvSpPr>
        <p:spPr>
          <a:xfrm>
            <a:off x="2037565" y="3302562"/>
            <a:ext cx="22591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>
                <a:latin typeface="나눔고딕"/>
                <a:ea typeface="나눔고딕"/>
                <a:cs typeface="나눔고딕"/>
              </a:rPr>
              <a:t>앉</a:t>
            </a:r>
            <a:r>
              <a:rPr lang="ko-KR" altLang="en-US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고딕"/>
                <a:ea typeface="나눔고딕"/>
                <a:cs typeface="나눔고딕"/>
              </a:rPr>
              <a:t>다</a:t>
            </a:r>
            <a:r>
              <a:rPr lang="ko-KR" altLang="en-US" sz="2400" dirty="0">
                <a:latin typeface="나눔고딕"/>
                <a:ea typeface="나눔고딕"/>
                <a:cs typeface="나눔고딕"/>
              </a:rPr>
              <a:t> </a:t>
            </a:r>
            <a:r>
              <a:rPr lang="en-US" altLang="ko-KR" sz="2400" dirty="0">
                <a:latin typeface="나눔고딕"/>
                <a:ea typeface="나눔고딕"/>
                <a:cs typeface="나눔고딕"/>
              </a:rPr>
              <a:t>+</a:t>
            </a:r>
            <a:r>
              <a:rPr lang="ko-KR" altLang="en-US" sz="2400" dirty="0">
                <a:latin typeface="나눔고딕"/>
                <a:ea typeface="나눔고딕"/>
                <a:cs typeface="나눔고딕"/>
              </a:rPr>
              <a:t> </a:t>
            </a:r>
            <a:r>
              <a:rPr lang="en-US" altLang="ko-KR" sz="2400" dirty="0">
                <a:solidFill>
                  <a:srgbClr val="3366FF"/>
                </a:solidFill>
                <a:latin typeface="나눔고딕"/>
                <a:ea typeface="나눔고딕"/>
                <a:cs typeface="나눔고딕"/>
              </a:rPr>
              <a:t>-</a:t>
            </a:r>
            <a:r>
              <a:rPr lang="ko-KR" altLang="en-US" sz="2400" dirty="0" err="1">
                <a:solidFill>
                  <a:srgbClr val="3366FF"/>
                </a:solidFill>
                <a:latin typeface="나눔고딕"/>
                <a:ea typeface="나눔고딕"/>
                <a:cs typeface="나눔고딕"/>
              </a:rPr>
              <a:t>으세요</a:t>
            </a:r>
            <a:endParaRPr lang="en-US" sz="2400" dirty="0">
              <a:solidFill>
                <a:srgbClr val="3366FF"/>
              </a:solidFill>
              <a:latin typeface="나눔고딕"/>
              <a:ea typeface="나눔고딕"/>
              <a:cs typeface="나눔고딕"/>
            </a:endParaRP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xmlns="" id="{E6754414-AF92-344D-847F-F3BF601A2D22}"/>
              </a:ext>
            </a:extLst>
          </p:cNvPr>
          <p:cNvCxnSpPr>
            <a:cxnSpLocks/>
          </p:cNvCxnSpPr>
          <p:nvPr/>
        </p:nvCxnSpPr>
        <p:spPr>
          <a:xfrm>
            <a:off x="2422542" y="3302562"/>
            <a:ext cx="0" cy="461665"/>
          </a:xfrm>
          <a:prstGeom prst="line">
            <a:avLst/>
          </a:prstGeom>
          <a:ln w="28575" cmpd="sng">
            <a:solidFill>
              <a:srgbClr val="0080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xmlns="" id="{116C5FEA-506A-9449-8023-DE826CFEB08C}"/>
              </a:ext>
            </a:extLst>
          </p:cNvPr>
          <p:cNvCxnSpPr/>
          <p:nvPr/>
        </p:nvCxnSpPr>
        <p:spPr>
          <a:xfrm>
            <a:off x="1799335" y="4248701"/>
            <a:ext cx="762197" cy="0"/>
          </a:xfrm>
          <a:prstGeom prst="straightConnector1">
            <a:avLst/>
          </a:prstGeom>
          <a:ln w="38100" cmpd="sng">
            <a:solidFill>
              <a:srgbClr val="0080FF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6EFCCD1C-5473-B549-8914-0774B2BCE5FA}"/>
              </a:ext>
            </a:extLst>
          </p:cNvPr>
          <p:cNvSpPr txBox="1"/>
          <p:nvPr/>
        </p:nvSpPr>
        <p:spPr>
          <a:xfrm>
            <a:off x="2698728" y="4017868"/>
            <a:ext cx="133882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dirty="0">
                <a:latin typeface="나눔고딕"/>
                <a:ea typeface="나눔고딕"/>
                <a:cs typeface="나눔고딕"/>
              </a:rPr>
              <a:t>앉</a:t>
            </a:r>
            <a:r>
              <a:rPr lang="ko-KR" altLang="en-US" sz="2400" dirty="0">
                <a:solidFill>
                  <a:srgbClr val="0070C0"/>
                </a:solidFill>
                <a:latin typeface="나눔고딕"/>
                <a:ea typeface="나눔고딕"/>
                <a:cs typeface="나눔고딕"/>
              </a:rPr>
              <a:t>으세요</a:t>
            </a:r>
            <a:endParaRPr lang="en-US" sz="2400" dirty="0">
              <a:solidFill>
                <a:srgbClr val="0070C0"/>
              </a:solidFill>
              <a:latin typeface="나눔고딕"/>
              <a:ea typeface="나눔고딕"/>
              <a:cs typeface="나눔고딕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0CBADDF5-C66F-1E46-B2CB-ECB440E51AB9}"/>
              </a:ext>
            </a:extLst>
          </p:cNvPr>
          <p:cNvSpPr txBox="1"/>
          <p:nvPr/>
        </p:nvSpPr>
        <p:spPr>
          <a:xfrm>
            <a:off x="4996227" y="3279753"/>
            <a:ext cx="22591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>
                <a:latin typeface="나눔고딕"/>
                <a:ea typeface="나눔고딕"/>
                <a:cs typeface="나눔고딕"/>
              </a:rPr>
              <a:t>보</a:t>
            </a:r>
            <a:r>
              <a:rPr lang="ko-KR" altLang="en-US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고딕"/>
                <a:ea typeface="나눔고딕"/>
                <a:cs typeface="나눔고딕"/>
              </a:rPr>
              <a:t>다</a:t>
            </a:r>
            <a:r>
              <a:rPr lang="ko-KR" altLang="en-US" sz="2400" dirty="0">
                <a:latin typeface="나눔고딕"/>
                <a:ea typeface="나눔고딕"/>
                <a:cs typeface="나눔고딕"/>
              </a:rPr>
              <a:t> </a:t>
            </a:r>
            <a:r>
              <a:rPr lang="en-US" altLang="ko-KR" sz="2400" dirty="0">
                <a:latin typeface="나눔고딕"/>
                <a:ea typeface="나눔고딕"/>
                <a:cs typeface="나눔고딕"/>
              </a:rPr>
              <a:t>+</a:t>
            </a:r>
            <a:r>
              <a:rPr lang="ko-KR" altLang="en-US" sz="2400" dirty="0">
                <a:latin typeface="나눔고딕"/>
                <a:ea typeface="나눔고딕"/>
                <a:cs typeface="나눔고딕"/>
              </a:rPr>
              <a:t> </a:t>
            </a:r>
            <a:r>
              <a:rPr lang="en-US" altLang="ko-KR" sz="2400" dirty="0">
                <a:solidFill>
                  <a:srgbClr val="3366FF"/>
                </a:solidFill>
                <a:latin typeface="나눔고딕"/>
                <a:ea typeface="나눔고딕"/>
                <a:cs typeface="나눔고딕"/>
              </a:rPr>
              <a:t>-</a:t>
            </a:r>
            <a:r>
              <a:rPr lang="ko-KR" altLang="en-US" sz="2400" dirty="0">
                <a:solidFill>
                  <a:srgbClr val="3366FF"/>
                </a:solidFill>
                <a:latin typeface="나눔고딕"/>
                <a:ea typeface="나눔고딕"/>
                <a:cs typeface="나눔고딕"/>
              </a:rPr>
              <a:t>세요</a:t>
            </a:r>
            <a:endParaRPr lang="en-US" sz="2400" dirty="0">
              <a:solidFill>
                <a:srgbClr val="3366FF"/>
              </a:solidFill>
              <a:latin typeface="나눔고딕"/>
              <a:ea typeface="나눔고딕"/>
              <a:cs typeface="나눔고딕"/>
            </a:endParaRPr>
          </a:p>
        </p:txBody>
      </p: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xmlns="" id="{4EA01F7F-9F7B-4D45-96E7-7796EEFF9B6C}"/>
              </a:ext>
            </a:extLst>
          </p:cNvPr>
          <p:cNvCxnSpPr>
            <a:cxnSpLocks/>
          </p:cNvCxnSpPr>
          <p:nvPr/>
        </p:nvCxnSpPr>
        <p:spPr>
          <a:xfrm>
            <a:off x="5362447" y="3279753"/>
            <a:ext cx="0" cy="461665"/>
          </a:xfrm>
          <a:prstGeom prst="line">
            <a:avLst/>
          </a:prstGeom>
          <a:ln w="28575" cmpd="sng">
            <a:solidFill>
              <a:srgbClr val="0080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xmlns="" id="{AF9A0820-133E-404E-923C-E3BC6D3BA15E}"/>
              </a:ext>
            </a:extLst>
          </p:cNvPr>
          <p:cNvCxnSpPr/>
          <p:nvPr/>
        </p:nvCxnSpPr>
        <p:spPr>
          <a:xfrm>
            <a:off x="4757997" y="4225892"/>
            <a:ext cx="762197" cy="0"/>
          </a:xfrm>
          <a:prstGeom prst="straightConnector1">
            <a:avLst/>
          </a:prstGeom>
          <a:ln w="38100" cmpd="sng">
            <a:solidFill>
              <a:srgbClr val="0080FF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8" name="TextBox 37">
            <a:extLst>
              <a:ext uri="{FF2B5EF4-FFF2-40B4-BE49-F238E27FC236}">
                <a16:creationId xmlns:a16="http://schemas.microsoft.com/office/drawing/2014/main" xmlns="" id="{A4729B99-BB16-2F4E-B1BB-21F9FCD3F205}"/>
              </a:ext>
            </a:extLst>
          </p:cNvPr>
          <p:cNvSpPr txBox="1"/>
          <p:nvPr/>
        </p:nvSpPr>
        <p:spPr>
          <a:xfrm>
            <a:off x="5657390" y="3995059"/>
            <a:ext cx="10502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dirty="0">
                <a:latin typeface="나눔고딕"/>
                <a:ea typeface="나눔고딕"/>
                <a:cs typeface="나눔고딕"/>
              </a:rPr>
              <a:t>보</a:t>
            </a:r>
            <a:r>
              <a:rPr lang="ko-KR" altLang="en-US" sz="2400" dirty="0">
                <a:solidFill>
                  <a:srgbClr val="0070C0"/>
                </a:solidFill>
                <a:latin typeface="나눔고딕"/>
                <a:ea typeface="나눔고딕"/>
                <a:cs typeface="나눔고딕"/>
              </a:rPr>
              <a:t>세요</a:t>
            </a:r>
            <a:endParaRPr lang="en-US" sz="2400" dirty="0">
              <a:solidFill>
                <a:srgbClr val="0070C0"/>
              </a:solidFill>
              <a:latin typeface="나눔고딕"/>
              <a:ea typeface="나눔고딕"/>
              <a:cs typeface="나눔고딕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xmlns="" id="{9D4AD3EF-A7C1-7446-8CCD-976CFC11512B}"/>
              </a:ext>
            </a:extLst>
          </p:cNvPr>
          <p:cNvSpPr txBox="1"/>
          <p:nvPr/>
        </p:nvSpPr>
        <p:spPr>
          <a:xfrm>
            <a:off x="7504472" y="3279753"/>
            <a:ext cx="25767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>
                <a:latin typeface="나눔고딕"/>
                <a:ea typeface="나눔고딕"/>
                <a:cs typeface="나눔고딕"/>
              </a:rPr>
              <a:t>만들</a:t>
            </a:r>
            <a:r>
              <a:rPr lang="ko-KR" altLang="en-US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고딕"/>
                <a:ea typeface="나눔고딕"/>
                <a:cs typeface="나눔고딕"/>
              </a:rPr>
              <a:t>다</a:t>
            </a:r>
            <a:r>
              <a:rPr lang="ko-KR" altLang="en-US" sz="2400" dirty="0">
                <a:latin typeface="나눔고딕"/>
                <a:ea typeface="나눔고딕"/>
                <a:cs typeface="나눔고딕"/>
              </a:rPr>
              <a:t> </a:t>
            </a:r>
            <a:r>
              <a:rPr lang="en-US" altLang="ko-KR" sz="2400" dirty="0">
                <a:latin typeface="나눔고딕"/>
                <a:ea typeface="나눔고딕"/>
                <a:cs typeface="나눔고딕"/>
              </a:rPr>
              <a:t>+</a:t>
            </a:r>
            <a:r>
              <a:rPr lang="ko-KR" altLang="en-US" sz="2400" dirty="0">
                <a:latin typeface="나눔고딕"/>
                <a:ea typeface="나눔고딕"/>
                <a:cs typeface="나눔고딕"/>
              </a:rPr>
              <a:t> </a:t>
            </a:r>
            <a:r>
              <a:rPr lang="en-US" altLang="ko-KR" sz="2400" dirty="0">
                <a:solidFill>
                  <a:srgbClr val="3366FF"/>
                </a:solidFill>
                <a:latin typeface="나눔고딕"/>
                <a:ea typeface="나눔고딕"/>
                <a:cs typeface="나눔고딕"/>
              </a:rPr>
              <a:t>-</a:t>
            </a:r>
            <a:r>
              <a:rPr lang="ko-KR" altLang="en-US" sz="2400" dirty="0">
                <a:solidFill>
                  <a:srgbClr val="3366FF"/>
                </a:solidFill>
                <a:latin typeface="나눔고딕"/>
                <a:ea typeface="나눔고딕"/>
                <a:cs typeface="나눔고딕"/>
              </a:rPr>
              <a:t>세요</a:t>
            </a:r>
            <a:endParaRPr lang="en-US" sz="2400" dirty="0">
              <a:solidFill>
                <a:srgbClr val="3366FF"/>
              </a:solidFill>
              <a:latin typeface="나눔고딕"/>
              <a:ea typeface="나눔고딕"/>
              <a:cs typeface="나눔고딕"/>
            </a:endParaRPr>
          </a:p>
        </p:txBody>
      </p: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xmlns="" id="{4433FDAD-3EF9-A248-AFCF-867225CD1DE7}"/>
              </a:ext>
            </a:extLst>
          </p:cNvPr>
          <p:cNvCxnSpPr/>
          <p:nvPr/>
        </p:nvCxnSpPr>
        <p:spPr>
          <a:xfrm>
            <a:off x="7469912" y="4216113"/>
            <a:ext cx="762197" cy="0"/>
          </a:xfrm>
          <a:prstGeom prst="straightConnector1">
            <a:avLst/>
          </a:prstGeom>
          <a:ln w="38100" cmpd="sng">
            <a:solidFill>
              <a:srgbClr val="0080FF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CF9BA6A1-DAFF-D046-98D7-114590A514FC}"/>
              </a:ext>
            </a:extLst>
          </p:cNvPr>
          <p:cNvSpPr txBox="1"/>
          <p:nvPr/>
        </p:nvSpPr>
        <p:spPr>
          <a:xfrm>
            <a:off x="8232109" y="3995058"/>
            <a:ext cx="133882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dirty="0">
                <a:latin typeface="나눔고딕"/>
                <a:ea typeface="나눔고딕"/>
                <a:cs typeface="나눔고딕"/>
              </a:rPr>
              <a:t>만드</a:t>
            </a:r>
            <a:r>
              <a:rPr lang="ko-KR" altLang="en-US" sz="2400" dirty="0">
                <a:solidFill>
                  <a:srgbClr val="0070C0"/>
                </a:solidFill>
                <a:latin typeface="나눔고딕"/>
                <a:ea typeface="나눔고딕"/>
                <a:cs typeface="나눔고딕"/>
              </a:rPr>
              <a:t>세요</a:t>
            </a:r>
            <a:endParaRPr lang="en-US" sz="2400" dirty="0">
              <a:solidFill>
                <a:srgbClr val="0070C0"/>
              </a:solidFill>
              <a:latin typeface="나눔고딕"/>
              <a:ea typeface="나눔고딕"/>
              <a:cs typeface="나눔고딕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xmlns="" id="{5D5C38BD-41A8-0D4C-80F7-AFBAF5361F54}"/>
              </a:ext>
            </a:extLst>
          </p:cNvPr>
          <p:cNvSpPr txBox="1"/>
          <p:nvPr/>
        </p:nvSpPr>
        <p:spPr>
          <a:xfrm>
            <a:off x="7866963" y="3358366"/>
            <a:ext cx="2670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solidFill>
                  <a:srgbClr val="FC0280"/>
                </a:solidFill>
              </a:rPr>
              <a:t>x</a:t>
            </a:r>
            <a:endParaRPr lang="en-US" sz="2400" dirty="0">
              <a:solidFill>
                <a:srgbClr val="FC0280"/>
              </a:solidFill>
            </a:endParaRPr>
          </a:p>
        </p:txBody>
      </p: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xmlns="" id="{2C736757-9CB2-8C4B-861A-1654CEECAEE5}"/>
              </a:ext>
            </a:extLst>
          </p:cNvPr>
          <p:cNvCxnSpPr>
            <a:cxnSpLocks/>
          </p:cNvCxnSpPr>
          <p:nvPr/>
        </p:nvCxnSpPr>
        <p:spPr>
          <a:xfrm>
            <a:off x="8134057" y="3279752"/>
            <a:ext cx="0" cy="461665"/>
          </a:xfrm>
          <a:prstGeom prst="line">
            <a:avLst/>
          </a:prstGeom>
          <a:ln w="28575" cmpd="sng">
            <a:solidFill>
              <a:srgbClr val="0080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184973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9" grpId="0"/>
      <p:bldP spid="30" grpId="0"/>
      <p:bldP spid="38" grpId="0"/>
      <p:bldP spid="43" grpId="0"/>
      <p:bldP spid="45" grpId="0"/>
      <p:bldP spid="4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8" name="Picture 7" descr="A screenshot of a cell phone&#10;&#10;Description automatically generated">
            <a:extLst>
              <a:ext uri="{FF2B5EF4-FFF2-40B4-BE49-F238E27FC236}">
                <a16:creationId xmlns:a16="http://schemas.microsoft.com/office/drawing/2014/main" xmlns="" id="{78D74B5A-6EC8-4A41-950F-0F287FB0973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5771" y="492789"/>
            <a:ext cx="6672029" cy="5503361"/>
          </a:xfrm>
          <a:prstGeom prst="rect">
            <a:avLst/>
          </a:prstGeom>
        </p:spPr>
      </p:pic>
      <p:pic>
        <p:nvPicPr>
          <p:cNvPr id="6" name="Picture 5" descr="A screenshot of a cell phone&#10;&#10;Description automatically generated">
            <a:extLst>
              <a:ext uri="{FF2B5EF4-FFF2-40B4-BE49-F238E27FC236}">
                <a16:creationId xmlns:a16="http://schemas.microsoft.com/office/drawing/2014/main" xmlns="" id="{1468FD9D-C5A5-0341-A951-75FF72D53CA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0559"/>
            <a:ext cx="5495006" cy="341069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835413" y="2598610"/>
            <a:ext cx="15781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쓰세요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9772795" y="3735644"/>
            <a:ext cx="15781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>
                <a:solidFill>
                  <a:srgbClr val="FF0000"/>
                </a:solidFill>
              </a:rPr>
              <a:t>앉으세요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0853773" y="4894105"/>
            <a:ext cx="11238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하세요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918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1" grpId="0"/>
      <p:bldP spid="1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endParaRPr kumimoji="0" lang="en" sz="12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endParaRPr lang="en" sz="1200" b="1" kern="0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2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4" name="Picture 3" descr="A group of people sitting at a table with a cake&#10;&#10;Description automatically generated">
            <a:extLst>
              <a:ext uri="{FF2B5EF4-FFF2-40B4-BE49-F238E27FC236}">
                <a16:creationId xmlns:a16="http://schemas.microsoft.com/office/drawing/2014/main" xmlns="" id="{15F9EC6F-19D6-1448-89FC-A16EA19037F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3781" y="73963"/>
            <a:ext cx="7502664" cy="6108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789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398000" y="812800"/>
            <a:ext cx="2280477" cy="27699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sz="1200" dirty="0"/>
              <a:t>아래</a:t>
            </a:r>
            <a:r>
              <a:rPr lang="en-US" altLang="ko-KR" sz="1200" dirty="0"/>
              <a:t> </a:t>
            </a:r>
            <a:r>
              <a:rPr lang="ko-KR" altLang="en-US" sz="1200" dirty="0"/>
              <a:t>스피커를</a:t>
            </a:r>
            <a:r>
              <a:rPr lang="en-US" altLang="ko-KR" sz="1200" dirty="0"/>
              <a:t> </a:t>
            </a:r>
            <a:r>
              <a:rPr lang="ko-KR" altLang="en-US" sz="1200" dirty="0" smtClean="0"/>
              <a:t>누르세요</a:t>
            </a:r>
            <a:r>
              <a:rPr lang="en-US" altLang="ko-KR" sz="1200" dirty="0" smtClean="0"/>
              <a:t>.</a:t>
            </a:r>
            <a:endParaRPr lang="en-US" sz="1200" dirty="0"/>
          </a:p>
        </p:txBody>
      </p:sp>
      <p:pic>
        <p:nvPicPr>
          <p:cNvPr id="6" name="Picture 5" descr="A screenshot of a cell phone&#10;&#10;Description automatically generated">
            <a:extLst>
              <a:ext uri="{FF2B5EF4-FFF2-40B4-BE49-F238E27FC236}">
                <a16:creationId xmlns:a16="http://schemas.microsoft.com/office/drawing/2014/main" xmlns="" id="{F17D0C25-1490-394A-85B6-B6B19E465E1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1200" y="0"/>
            <a:ext cx="5944303" cy="6182943"/>
          </a:xfrm>
          <a:prstGeom prst="rect">
            <a:avLst/>
          </a:prstGeom>
        </p:spPr>
      </p:pic>
      <p:pic>
        <p:nvPicPr>
          <p:cNvPr id="8" name="Track 005" descr="Track 005">
            <a:hlinkClick r:id="" action="ppaction://media"/>
            <a:extLst>
              <a:ext uri="{FF2B5EF4-FFF2-40B4-BE49-F238E27FC236}">
                <a16:creationId xmlns:a16="http://schemas.microsoft.com/office/drawing/2014/main" xmlns="" id="{E85BD7EA-EAF4-8F4E-A550-8A9B621D013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131838" y="1189257"/>
            <a:ext cx="812800" cy="812800"/>
          </a:xfrm>
          <a:prstGeom prst="rect">
            <a:avLst/>
          </a:prstGeom>
          <a:solidFill>
            <a:srgbClr val="FC0280"/>
          </a:solidFill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D83565B9-F1DE-B04E-9D8F-38D5FF68A9AC}"/>
              </a:ext>
            </a:extLst>
          </p:cNvPr>
          <p:cNvSpPr txBox="1"/>
          <p:nvPr/>
        </p:nvSpPr>
        <p:spPr>
          <a:xfrm>
            <a:off x="4953351" y="2339113"/>
            <a:ext cx="5360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</a:rPr>
              <a:t>O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C477C14E-E6A6-374C-91A7-3FA2CF8AA1DD}"/>
              </a:ext>
            </a:extLst>
          </p:cNvPr>
          <p:cNvSpPr txBox="1"/>
          <p:nvPr/>
        </p:nvSpPr>
        <p:spPr>
          <a:xfrm>
            <a:off x="4903778" y="3737808"/>
            <a:ext cx="5360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</a:rPr>
              <a:t>O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0C70C261-0992-B940-ABAB-685A3BD4F366}"/>
              </a:ext>
            </a:extLst>
          </p:cNvPr>
          <p:cNvSpPr txBox="1"/>
          <p:nvPr/>
        </p:nvSpPr>
        <p:spPr>
          <a:xfrm>
            <a:off x="3276951" y="4845830"/>
            <a:ext cx="5360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</a:rPr>
              <a:t>O</a:t>
            </a:r>
          </a:p>
        </p:txBody>
      </p:sp>
    </p:spTree>
    <p:extLst>
      <p:ext uri="{BB962C8B-B14F-4D97-AF65-F5344CB8AC3E}">
        <p14:creationId xmlns:p14="http://schemas.microsoft.com/office/powerpoint/2010/main" val="58434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106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10" grpId="0"/>
      <p:bldP spid="14" grpId="0"/>
      <p:bldP spid="1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6" name="Picture 5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xmlns="" id="{978B3D82-247F-554E-8863-4A611B4637F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952" y="1767733"/>
            <a:ext cx="8685803" cy="4041682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4644377" y="3960757"/>
            <a:ext cx="311996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>
                <a:solidFill>
                  <a:srgbClr val="FF0000"/>
                </a:solidFill>
              </a:rPr>
              <a:t>책을 읽어요</a:t>
            </a:r>
            <a:r>
              <a:rPr lang="en-US" altLang="ko-KR" sz="1600" dirty="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A8061577-C6A8-564C-9F4C-F84024193546}"/>
              </a:ext>
            </a:extLst>
          </p:cNvPr>
          <p:cNvSpPr txBox="1"/>
          <p:nvPr/>
        </p:nvSpPr>
        <p:spPr>
          <a:xfrm>
            <a:off x="4644377" y="4579234"/>
            <a:ext cx="311996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>
                <a:solidFill>
                  <a:srgbClr val="FF0000"/>
                </a:solidFill>
              </a:rPr>
              <a:t>병원에 가요</a:t>
            </a:r>
            <a:r>
              <a:rPr lang="en-US" altLang="ko-KR" sz="1600" dirty="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8FF63CFF-6B33-DE4B-BF2F-2147B13BFCB3}"/>
              </a:ext>
            </a:extLst>
          </p:cNvPr>
          <p:cNvSpPr txBox="1"/>
          <p:nvPr/>
        </p:nvSpPr>
        <p:spPr>
          <a:xfrm>
            <a:off x="4644376" y="5201601"/>
            <a:ext cx="311996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>
                <a:solidFill>
                  <a:srgbClr val="FF0000"/>
                </a:solidFill>
              </a:rPr>
              <a:t>축구를 해요</a:t>
            </a:r>
            <a:r>
              <a:rPr lang="en-US" altLang="ko-KR" sz="1600" dirty="0">
                <a:solidFill>
                  <a:srgbClr val="FF000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891662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4" name="Picture 3" descr="A screenshot of a cell phone&#10;&#10;Description automatically generated">
            <a:extLst>
              <a:ext uri="{FF2B5EF4-FFF2-40B4-BE49-F238E27FC236}">
                <a16:creationId xmlns:a16="http://schemas.microsoft.com/office/drawing/2014/main" xmlns="" id="{C4024F73-C126-544E-BAF9-7F6AEE694D0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9833" y="20847"/>
            <a:ext cx="6459939" cy="612296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464617" y="4592372"/>
            <a:ext cx="344966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500" dirty="0">
                <a:solidFill>
                  <a:srgbClr val="FF0000"/>
                </a:solidFill>
              </a:rPr>
              <a:t>x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49105" y="4193285"/>
            <a:ext cx="331093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500" dirty="0">
                <a:solidFill>
                  <a:srgbClr val="FF0000"/>
                </a:solidFill>
              </a:rPr>
              <a:t>o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7333856F-6C8E-004E-A8BA-7E88B45FF1E1}"/>
              </a:ext>
            </a:extLst>
          </p:cNvPr>
          <p:cNvSpPr txBox="1"/>
          <p:nvPr/>
        </p:nvSpPr>
        <p:spPr>
          <a:xfrm>
            <a:off x="7439393" y="5069426"/>
            <a:ext cx="364202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500" dirty="0">
                <a:solidFill>
                  <a:srgbClr val="FF0000"/>
                </a:solidFill>
              </a:rPr>
              <a:t>o</a:t>
            </a:r>
          </a:p>
        </p:txBody>
      </p:sp>
    </p:spTree>
    <p:extLst>
      <p:ext uri="{BB962C8B-B14F-4D97-AF65-F5344CB8AC3E}">
        <p14:creationId xmlns:p14="http://schemas.microsoft.com/office/powerpoint/2010/main" val="2476891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10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4" name="Picture 3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xmlns="" id="{178D5F1E-B611-C24C-94B5-ED9ECA3CD26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527" y="480290"/>
            <a:ext cx="9613900" cy="5252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6891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8" name="Picture 7" descr="A screenshot of a cell phone&#10;&#10;Description automatically generated">
            <a:extLst>
              <a:ext uri="{FF2B5EF4-FFF2-40B4-BE49-F238E27FC236}">
                <a16:creationId xmlns:a16="http://schemas.microsoft.com/office/drawing/2014/main" xmlns="" id="{A551F33D-A280-934C-B988-07AD89133F9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92" y="171873"/>
            <a:ext cx="6921757" cy="5813291"/>
          </a:xfrm>
          <a:prstGeom prst="rect">
            <a:avLst/>
          </a:prstGeom>
        </p:spPr>
      </p:pic>
      <p:pic>
        <p:nvPicPr>
          <p:cNvPr id="10" name="Picture 9" descr="A screenshot of a cell phone&#10;&#10;Description automatically generated">
            <a:extLst>
              <a:ext uri="{FF2B5EF4-FFF2-40B4-BE49-F238E27FC236}">
                <a16:creationId xmlns:a16="http://schemas.microsoft.com/office/drawing/2014/main" xmlns="" id="{6DA2DDCA-8089-554C-9135-C8B4ECD5861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2358496"/>
            <a:ext cx="5915372" cy="3472218"/>
          </a:xfrm>
          <a:prstGeom prst="rect">
            <a:avLst/>
          </a:prstGeom>
        </p:spPr>
      </p:pic>
      <p:graphicFrame>
        <p:nvGraphicFramePr>
          <p:cNvPr id="11" name="Object 10">
            <a:extLst>
              <a:ext uri="{FF2B5EF4-FFF2-40B4-BE49-F238E27FC236}">
                <a16:creationId xmlns:a16="http://schemas.microsoft.com/office/drawing/2014/main" xmlns="" id="{2192D0BA-257A-E543-A770-986B00AEDC5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51985298"/>
              </p:ext>
            </p:extLst>
          </p:nvPr>
        </p:nvGraphicFramePr>
        <p:xfrm>
          <a:off x="6975449" y="1345207"/>
          <a:ext cx="96520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38" name="Document" showAsIcon="1" r:id="rId7" imgW="965200" imgH="609600" progId="Word.Document.12">
                  <p:embed/>
                </p:oleObj>
              </mc:Choice>
              <mc:Fallback>
                <p:oleObj name="Document" showAsIcon="1" r:id="rId7" imgW="965200" imgH="60960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6975449" y="1345207"/>
                        <a:ext cx="965200" cy="609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287774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349844" y="4259943"/>
            <a:ext cx="3721101" cy="40011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sz="2000" b="1" dirty="0">
                <a:solidFill>
                  <a:srgbClr val="002060"/>
                </a:solidFill>
              </a:rPr>
              <a:t>한국에서 </a:t>
            </a:r>
            <a:r>
              <a:rPr lang="ko-KR" altLang="en-US" sz="2000" b="1" dirty="0">
                <a:solidFill>
                  <a:srgbClr val="002060"/>
                </a:solidFill>
                <a:hlinkClick r:id="rId3"/>
              </a:rPr>
              <a:t>생일</a:t>
            </a:r>
            <a:r>
              <a:rPr lang="ko-KR" altLang="en-US" sz="2000" b="1" dirty="0">
                <a:solidFill>
                  <a:srgbClr val="002060"/>
                </a:solidFill>
              </a:rPr>
              <a:t>에 꼭 먹는 음식</a:t>
            </a:r>
            <a:endParaRPr lang="en-US" sz="2000" dirty="0">
              <a:solidFill>
                <a:srgbClr val="002060"/>
              </a:solidFill>
            </a:endParaRPr>
          </a:p>
        </p:txBody>
      </p:sp>
      <p:pic>
        <p:nvPicPr>
          <p:cNvPr id="7" name="Picture 6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xmlns="" id="{7D4DF942-81FE-CF48-BF65-2A1B11CAB2D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514" y="471055"/>
            <a:ext cx="5495644" cy="5382270"/>
          </a:xfrm>
          <a:prstGeom prst="rect">
            <a:avLst/>
          </a:prstGeom>
        </p:spPr>
      </p:pic>
      <p:pic>
        <p:nvPicPr>
          <p:cNvPr id="10" name="Picture 9" descr="A close up of a piece of paper&#10;&#10;Description automatically generated">
            <a:extLst>
              <a:ext uri="{FF2B5EF4-FFF2-40B4-BE49-F238E27FC236}">
                <a16:creationId xmlns:a16="http://schemas.microsoft.com/office/drawing/2014/main" xmlns="" id="{26D3FD02-189B-5B46-8DFC-53798637F0F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2158" y="1801091"/>
            <a:ext cx="5847733" cy="2308736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1FA92AA1-6F4F-5F43-B55B-ACA19189D9B0}"/>
              </a:ext>
            </a:extLst>
          </p:cNvPr>
          <p:cNvSpPr txBox="1"/>
          <p:nvPr/>
        </p:nvSpPr>
        <p:spPr>
          <a:xfrm>
            <a:off x="7602602" y="4737890"/>
            <a:ext cx="493668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dirty="0">
                <a:solidFill>
                  <a:srgbClr val="002060"/>
                </a:solidFill>
              </a:rPr>
              <a:t>위의 </a:t>
            </a:r>
            <a:r>
              <a:rPr lang="en-US" altLang="ko-KR" sz="1400" dirty="0">
                <a:solidFill>
                  <a:srgbClr val="002060"/>
                </a:solidFill>
              </a:rPr>
              <a:t>‘</a:t>
            </a:r>
            <a:r>
              <a:rPr lang="ko-KR" altLang="en-US" sz="1400" dirty="0">
                <a:solidFill>
                  <a:srgbClr val="002060"/>
                </a:solidFill>
              </a:rPr>
              <a:t>생일</a:t>
            </a:r>
            <a:r>
              <a:rPr lang="en-US" altLang="ko-KR" sz="1400" dirty="0">
                <a:solidFill>
                  <a:srgbClr val="002060"/>
                </a:solidFill>
              </a:rPr>
              <a:t>’</a:t>
            </a:r>
            <a:r>
              <a:rPr lang="ko-KR" altLang="en-US" sz="1400" dirty="0">
                <a:solidFill>
                  <a:srgbClr val="002060"/>
                </a:solidFill>
              </a:rPr>
              <a:t>을 누르면 영상을 볼 수 있습니다 </a:t>
            </a:r>
            <a:endParaRPr lang="en-US" sz="1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4824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53665040"/>
              </p:ext>
            </p:extLst>
          </p:nvPr>
        </p:nvGraphicFramePr>
        <p:xfrm>
          <a:off x="1088572" y="355639"/>
          <a:ext cx="6502399" cy="858569"/>
        </p:xfrm>
        <a:graphic>
          <a:graphicData uri="http://schemas.openxmlformats.org/drawingml/2006/table">
            <a:tbl>
              <a:tblPr firstRow="1" bandRow="1">
                <a:tableStyleId>{1E171933-4619-4E11-9A3F-F7608DF75F80}</a:tableStyleId>
              </a:tblPr>
              <a:tblGrid>
                <a:gridCol w="650239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858569">
                <a:tc>
                  <a:txBody>
                    <a:bodyPr/>
                    <a:lstStyle/>
                    <a:p>
                      <a:pPr algn="l"/>
                      <a:r>
                        <a:rPr lang="ko-KR" altLang="en-US" sz="3600" dirty="0"/>
                        <a:t>  </a:t>
                      </a:r>
                      <a:r>
                        <a:rPr lang="ko-KR" altLang="en-US" sz="3200" dirty="0"/>
                        <a:t>생일 축하 노래 </a:t>
                      </a:r>
                      <a:r>
                        <a:rPr lang="en-US" altLang="ko-KR" sz="3200" dirty="0"/>
                        <a:t>Birthday Song</a:t>
                      </a:r>
                      <a:endParaRPr lang="en-US" sz="3200" b="1" dirty="0">
                        <a:latin typeface="+mn-lt"/>
                        <a:cs typeface="Arial Black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3530391" y="1629557"/>
            <a:ext cx="414408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(</a:t>
            </a:r>
            <a:r>
              <a:rPr lang="en-US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Sing the birthday song in Korean.</a:t>
            </a:r>
            <a:r>
              <a:rPr lang="en-US" altLang="ko-KR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)</a:t>
            </a:r>
            <a:endParaRPr lang="en-US" sz="2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2573694" y="2650880"/>
            <a:ext cx="4153940" cy="2665132"/>
          </a:xfrm>
          <a:prstGeom prst="roundRect">
            <a:avLst/>
          </a:prstGeom>
          <a:noFill/>
          <a:ln>
            <a:solidFill>
              <a:schemeClr val="accent5">
                <a:lumMod val="60000"/>
                <a:lumOff val="4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1823790" y="1269069"/>
            <a:ext cx="723487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200" dirty="0">
                <a:latin typeface="나눔고딕"/>
                <a:ea typeface="나눔고딕"/>
                <a:cs typeface="나눔고딕"/>
              </a:rPr>
              <a:t>한국어로 생일 축하 노래를 부르세요</a:t>
            </a:r>
            <a:r>
              <a:rPr lang="en-US" altLang="ko-KR" sz="2200" dirty="0">
                <a:latin typeface="나눔고딕"/>
                <a:ea typeface="나눔고딕"/>
                <a:cs typeface="나눔고딕"/>
              </a:rPr>
              <a:t>.</a:t>
            </a:r>
            <a:endParaRPr lang="en-US" sz="2200" dirty="0">
              <a:latin typeface="나눔고딕"/>
              <a:ea typeface="나눔고딕"/>
              <a:cs typeface="나눔고딕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193011" y="2873334"/>
            <a:ext cx="3092513" cy="212288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ko-KR" altLang="en-US" sz="2600" dirty="0">
                <a:latin typeface="나눔고딕"/>
                <a:ea typeface="나눔고딕"/>
                <a:cs typeface="나눔고딕"/>
              </a:rPr>
              <a:t>생일 축하합니다</a:t>
            </a:r>
            <a:r>
              <a:rPr lang="en-US" altLang="ko-KR" sz="2600" dirty="0">
                <a:latin typeface="나눔고딕"/>
                <a:ea typeface="나눔고딕"/>
                <a:cs typeface="나눔고딕"/>
              </a:rPr>
              <a:t>.</a:t>
            </a:r>
          </a:p>
          <a:p>
            <a:pPr>
              <a:lnSpc>
                <a:spcPct val="130000"/>
              </a:lnSpc>
            </a:pPr>
            <a:r>
              <a:rPr lang="ko-KR" altLang="en-US" sz="2600" dirty="0">
                <a:latin typeface="나눔고딕"/>
                <a:ea typeface="나눔고딕"/>
                <a:cs typeface="나눔고딕"/>
              </a:rPr>
              <a:t>생일 축하합니다</a:t>
            </a:r>
            <a:r>
              <a:rPr lang="en-US" altLang="ko-KR" sz="2600" dirty="0">
                <a:latin typeface="나눔고딕"/>
                <a:ea typeface="나눔고딕"/>
                <a:cs typeface="나눔고딕"/>
              </a:rPr>
              <a:t>.</a:t>
            </a:r>
          </a:p>
          <a:p>
            <a:pPr>
              <a:lnSpc>
                <a:spcPct val="130000"/>
              </a:lnSpc>
            </a:pPr>
            <a:r>
              <a:rPr lang="ko-KR" altLang="en-US" sz="2600" dirty="0">
                <a:latin typeface="나눔고딕"/>
                <a:ea typeface="나눔고딕"/>
                <a:cs typeface="나눔고딕"/>
              </a:rPr>
              <a:t>사랑하는 </a:t>
            </a:r>
            <a:r>
              <a:rPr lang="en-US" altLang="ko-KR" sz="2600" dirty="0">
                <a:latin typeface="나눔고딕"/>
                <a:ea typeface="나눔고딕"/>
                <a:cs typeface="나눔고딕"/>
              </a:rPr>
              <a:t>(Name)</a:t>
            </a:r>
            <a:r>
              <a:rPr lang="ko-KR" altLang="en-US" sz="2600" dirty="0">
                <a:latin typeface="나눔고딕"/>
                <a:ea typeface="나눔고딕"/>
                <a:cs typeface="나눔고딕"/>
              </a:rPr>
              <a:t>의 </a:t>
            </a:r>
            <a:endParaRPr lang="en-US" altLang="ko-KR" sz="2600" dirty="0">
              <a:latin typeface="나눔고딕"/>
              <a:ea typeface="나눔고딕"/>
              <a:cs typeface="나눔고딕"/>
            </a:endParaRPr>
          </a:p>
          <a:p>
            <a:pPr>
              <a:lnSpc>
                <a:spcPct val="130000"/>
              </a:lnSpc>
            </a:pPr>
            <a:r>
              <a:rPr lang="ko-KR" altLang="en-US" sz="2600" dirty="0">
                <a:latin typeface="나눔고딕"/>
                <a:ea typeface="나눔고딕"/>
                <a:cs typeface="나눔고딕"/>
              </a:rPr>
              <a:t>생일 축하합니다</a:t>
            </a:r>
            <a:r>
              <a:rPr lang="en-US" altLang="ko-KR" sz="2600" dirty="0">
                <a:latin typeface="나눔고딕"/>
                <a:ea typeface="나눔고딕"/>
                <a:cs typeface="나눔고딕"/>
              </a:rPr>
              <a:t>.</a:t>
            </a:r>
          </a:p>
        </p:txBody>
      </p:sp>
      <p:pic>
        <p:nvPicPr>
          <p:cNvPr id="10" name="Picture 9" descr="풍선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45054" y="2883100"/>
            <a:ext cx="2128454" cy="2211596"/>
          </a:xfrm>
          <a:prstGeom prst="rect">
            <a:avLst/>
          </a:prstGeom>
        </p:spPr>
      </p:pic>
      <p:pic>
        <p:nvPicPr>
          <p:cNvPr id="11" name="Picture 10" descr="선물.pn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02448" y="4982141"/>
            <a:ext cx="1154735" cy="1132182"/>
          </a:xfrm>
          <a:prstGeom prst="rect">
            <a:avLst/>
          </a:prstGeom>
        </p:spPr>
      </p:pic>
      <p:pic>
        <p:nvPicPr>
          <p:cNvPr id="12" name="Picture 11" descr="케이크.pn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00107" y="3983446"/>
            <a:ext cx="1602341" cy="1564787"/>
          </a:xfrm>
          <a:prstGeom prst="rect">
            <a:avLst/>
          </a:prstGeom>
        </p:spPr>
      </p:pic>
      <p:sp>
        <p:nvSpPr>
          <p:cNvPr id="14" name="Google Shape;182;p29">
            <a:extLst>
              <a:ext uri="{FF2B5EF4-FFF2-40B4-BE49-F238E27FC236}">
                <a16:creationId xmlns:a16="http://schemas.microsoft.com/office/drawing/2014/main" xmlns="" id="{BC7C84B8-C6AE-6B4F-A168-323B83B66E8A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9A4F2887-0DBE-C14B-941F-AB6168920ABB}"/>
              </a:ext>
            </a:extLst>
          </p:cNvPr>
          <p:cNvSpPr txBox="1"/>
          <p:nvPr/>
        </p:nvSpPr>
        <p:spPr>
          <a:xfrm>
            <a:off x="2682155" y="5512529"/>
            <a:ext cx="4281715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ko-KR" dirty="0" smtClean="0">
                <a:hlinkClick r:id="rId6"/>
              </a:rPr>
              <a:t>‘</a:t>
            </a:r>
            <a:r>
              <a:rPr lang="ko-KR" altLang="en-US" dirty="0" smtClean="0">
                <a:hlinkClick r:id="rId6"/>
              </a:rPr>
              <a:t>여기</a:t>
            </a:r>
            <a:r>
              <a:rPr lang="en-US" altLang="ko-KR" dirty="0" smtClean="0"/>
              <a:t>’</a:t>
            </a:r>
            <a:r>
              <a:rPr lang="ko-KR" altLang="en-US" dirty="0" smtClean="0"/>
              <a:t>를 </a:t>
            </a:r>
            <a:r>
              <a:rPr lang="ko-KR" altLang="en-US" dirty="0"/>
              <a:t>눌러 노래를 들어 보세요</a:t>
            </a:r>
            <a:r>
              <a:rPr lang="en-US" altLang="ko-KR" dirty="0"/>
              <a:t>.</a:t>
            </a: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79CB0023-9BCB-044B-A269-66E32DE39C7F}"/>
              </a:ext>
            </a:extLst>
          </p:cNvPr>
          <p:cNvSpPr txBox="1"/>
          <p:nvPr/>
        </p:nvSpPr>
        <p:spPr>
          <a:xfrm>
            <a:off x="8145054" y="5626375"/>
            <a:ext cx="33818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dirty="0" err="1"/>
              <a:t>clipartpanda.com</a:t>
            </a:r>
            <a:endParaRPr lang="en-US" sz="6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2837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290821" y="365125"/>
            <a:ext cx="9449237" cy="150810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ko-KR" altLang="en-US" sz="3600" dirty="0"/>
              <a:t>읽기</a:t>
            </a:r>
            <a:r>
              <a:rPr lang="en-US" altLang="ko-KR" sz="3600" dirty="0"/>
              <a:t> </a:t>
            </a:r>
            <a:r>
              <a:rPr lang="ko-KR" altLang="en-US" sz="3600" dirty="0"/>
              <a:t>연습</a:t>
            </a:r>
            <a:r>
              <a:rPr lang="en-US" altLang="ko-KR" sz="3600" dirty="0"/>
              <a:t> 2</a:t>
            </a:r>
          </a:p>
          <a:p>
            <a:endParaRPr lang="en-US" sz="3600" dirty="0"/>
          </a:p>
          <a:p>
            <a:r>
              <a:rPr lang="ko-KR" altLang="en-US" sz="2000" dirty="0">
                <a:solidFill>
                  <a:srgbClr val="FF0000"/>
                </a:solidFill>
              </a:rPr>
              <a:t>이곳</a:t>
            </a:r>
            <a:r>
              <a:rPr lang="ko-KR" altLang="en-US" sz="2000" dirty="0"/>
              <a:t>을</a:t>
            </a:r>
            <a:r>
              <a:rPr lang="en-US" altLang="ko-KR" sz="2000" dirty="0"/>
              <a:t> </a:t>
            </a:r>
            <a:r>
              <a:rPr lang="ko-KR" altLang="en-US" sz="2000" dirty="0"/>
              <a:t>클릭하여</a:t>
            </a:r>
            <a:r>
              <a:rPr lang="en-US" altLang="ko-KR" sz="2000" dirty="0"/>
              <a:t> </a:t>
            </a:r>
            <a:r>
              <a:rPr lang="ko-KR" altLang="en-US" sz="2000" dirty="0"/>
              <a:t>읽은</a:t>
            </a:r>
            <a:r>
              <a:rPr lang="en-US" altLang="ko-KR" sz="2000" dirty="0"/>
              <a:t> </a:t>
            </a:r>
            <a:r>
              <a:rPr lang="ko-KR" altLang="en-US" sz="2000" dirty="0"/>
              <a:t>것을</a:t>
            </a:r>
            <a:r>
              <a:rPr lang="en-US" altLang="ko-KR" sz="2000" dirty="0"/>
              <a:t> </a:t>
            </a:r>
            <a:r>
              <a:rPr lang="ko-KR" altLang="en-US" sz="2000" dirty="0"/>
              <a:t>녹음해</a:t>
            </a:r>
            <a:r>
              <a:rPr lang="en-US" altLang="ko-KR" sz="2000" dirty="0"/>
              <a:t> </a:t>
            </a:r>
            <a:r>
              <a:rPr lang="ko-KR" altLang="en-US" sz="2000" dirty="0"/>
              <a:t>보세요</a:t>
            </a:r>
            <a:r>
              <a:rPr lang="en-US" altLang="ko-KR" sz="2000" dirty="0"/>
              <a:t>.</a:t>
            </a:r>
            <a:endParaRPr lang="en-US" sz="2000" dirty="0"/>
          </a:p>
        </p:txBody>
      </p:sp>
      <p:sp>
        <p:nvSpPr>
          <p:cNvPr id="3" name="TextBox 2"/>
          <p:cNvSpPr txBox="1"/>
          <p:nvPr/>
        </p:nvSpPr>
        <p:spPr>
          <a:xfrm>
            <a:off x="1290821" y="2222499"/>
            <a:ext cx="10572473" cy="34163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ko-KR" altLang="en-US" sz="3600" dirty="0"/>
              <a:t>토마스</a:t>
            </a:r>
            <a:endParaRPr lang="en-US" altLang="ko-KR" sz="3600" dirty="0"/>
          </a:p>
          <a:p>
            <a:r>
              <a:rPr lang="en-US" altLang="ko-KR" sz="3600" dirty="0"/>
              <a:t>4</a:t>
            </a:r>
            <a:r>
              <a:rPr lang="ko-KR" altLang="en-US" sz="3600" dirty="0"/>
              <a:t>월 </a:t>
            </a:r>
            <a:r>
              <a:rPr lang="en-US" altLang="ko-KR" sz="3600" dirty="0"/>
              <a:t>8</a:t>
            </a:r>
            <a:r>
              <a:rPr lang="ko-KR" altLang="en-US" sz="3600" dirty="0"/>
              <a:t>일 수요일은 내 </a:t>
            </a:r>
            <a:r>
              <a:rPr lang="ko-KR" altLang="en-US" sz="3600" dirty="0" err="1"/>
              <a:t>생일이에요</a:t>
            </a:r>
            <a:r>
              <a:rPr lang="en-US" altLang="ko-KR" sz="3600" dirty="0"/>
              <a:t>.</a:t>
            </a:r>
          </a:p>
          <a:p>
            <a:r>
              <a:rPr lang="ko-KR" altLang="en-US" sz="3600" dirty="0"/>
              <a:t>집에서 생일 파티를 해요</a:t>
            </a:r>
            <a:r>
              <a:rPr lang="en-US" altLang="ko-KR" sz="3600" dirty="0"/>
              <a:t>.</a:t>
            </a:r>
            <a:r>
              <a:rPr lang="ko-KR" altLang="en-US" sz="3600" dirty="0"/>
              <a:t> 수요일에 우리</a:t>
            </a:r>
            <a:endParaRPr lang="en-US" altLang="ko-KR" sz="3600" dirty="0"/>
          </a:p>
          <a:p>
            <a:r>
              <a:rPr lang="ko-KR" altLang="en-US" sz="3600" dirty="0"/>
              <a:t>집에 오세요</a:t>
            </a:r>
            <a:r>
              <a:rPr lang="en-US" altLang="ko-KR" sz="3600" dirty="0"/>
              <a:t>.</a:t>
            </a:r>
            <a:r>
              <a:rPr lang="ko-KR" altLang="en-US" sz="3600" dirty="0"/>
              <a:t> 우리 집은 하늘 공원 옆에</a:t>
            </a:r>
            <a:endParaRPr lang="en-US" altLang="ko-KR" sz="3600" dirty="0"/>
          </a:p>
          <a:p>
            <a:r>
              <a:rPr lang="ko-KR" altLang="en-US" sz="3600" dirty="0"/>
              <a:t>있어요</a:t>
            </a:r>
            <a:r>
              <a:rPr lang="en-US" altLang="ko-KR" sz="3600" dirty="0"/>
              <a:t>.</a:t>
            </a:r>
          </a:p>
          <a:p>
            <a:r>
              <a:rPr lang="ko-KR" altLang="en-US" sz="3600" dirty="0"/>
              <a:t>                                               </a:t>
            </a:r>
            <a:r>
              <a:rPr lang="ko-KR" altLang="en-US" sz="3600" dirty="0" err="1"/>
              <a:t>이자벨</a:t>
            </a:r>
            <a:endParaRPr lang="en-US" sz="36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74537767-2642-EE48-B8B3-C6AFC089AC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77829" y="3429000"/>
            <a:ext cx="2385465" cy="22083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19851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290821" y="365125"/>
            <a:ext cx="9449237" cy="249299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ko-KR" altLang="en-US" sz="3600" dirty="0"/>
              <a:t>글 읽고 답하기</a:t>
            </a:r>
            <a:r>
              <a:rPr lang="en-US" altLang="ko-KR" sz="3600" dirty="0"/>
              <a:t>  Reading comprehension</a:t>
            </a:r>
            <a:endParaRPr lang="en-US" sz="3600" dirty="0"/>
          </a:p>
          <a:p>
            <a:pPr algn="ctr"/>
            <a:endParaRPr lang="en-US" altLang="ko-KR" sz="2800" dirty="0"/>
          </a:p>
          <a:p>
            <a:pPr algn="ctr"/>
            <a:r>
              <a:rPr lang="ko-KR" altLang="en-US" sz="2800" u="sng" dirty="0">
                <a:solidFill>
                  <a:srgbClr val="FF0000"/>
                </a:solidFill>
              </a:rPr>
              <a:t>이곳</a:t>
            </a:r>
            <a:r>
              <a:rPr lang="ko-KR" altLang="en-US" sz="2800" dirty="0">
                <a:solidFill>
                  <a:srgbClr val="0000FF"/>
                </a:solidFill>
              </a:rPr>
              <a:t>을 눌러서 </a:t>
            </a:r>
            <a:r>
              <a:rPr lang="en-US" altLang="ko-KR" sz="2800" dirty="0" err="1">
                <a:solidFill>
                  <a:srgbClr val="0000FF"/>
                </a:solidFill>
              </a:rPr>
              <a:t>google</a:t>
            </a:r>
            <a:r>
              <a:rPr lang="en-US" altLang="ko-KR" sz="2800" dirty="0">
                <a:solidFill>
                  <a:srgbClr val="0000FF"/>
                </a:solidFill>
              </a:rPr>
              <a:t> form</a:t>
            </a:r>
            <a:r>
              <a:rPr lang="ko-KR" altLang="en-US" sz="2800" dirty="0">
                <a:solidFill>
                  <a:srgbClr val="0000FF"/>
                </a:solidFill>
              </a:rPr>
              <a:t>으로 이동해 문제를 풀어 보세요</a:t>
            </a:r>
            <a:r>
              <a:rPr lang="en-US" altLang="ko-KR" sz="2800" dirty="0">
                <a:solidFill>
                  <a:srgbClr val="0000FF"/>
                </a:solidFill>
              </a:rPr>
              <a:t>.</a:t>
            </a:r>
          </a:p>
          <a:p>
            <a:pPr algn="ctr"/>
            <a:r>
              <a:rPr lang="ko-KR" altLang="en-US" sz="2800" dirty="0">
                <a:solidFill>
                  <a:srgbClr val="0000FF"/>
                </a:solidFill>
              </a:rPr>
              <a:t>또 </a:t>
            </a:r>
            <a:r>
              <a:rPr lang="ko-KR" altLang="en-US" sz="2800" u="sng" dirty="0">
                <a:solidFill>
                  <a:srgbClr val="FF0000"/>
                </a:solidFill>
                <a:hlinkClick r:id="rId4"/>
              </a:rPr>
              <a:t>이곳</a:t>
            </a:r>
            <a:r>
              <a:rPr lang="ko-KR" altLang="en-US" sz="2800" dirty="0">
                <a:solidFill>
                  <a:srgbClr val="002060"/>
                </a:solidFill>
              </a:rPr>
              <a:t>을 눌러 돌잔치에 관한 동화를 보세요</a:t>
            </a:r>
            <a:r>
              <a:rPr lang="en-US" altLang="ko-KR" sz="2800" dirty="0">
                <a:solidFill>
                  <a:srgbClr val="002060"/>
                </a:solidFill>
              </a:rPr>
              <a:t>.</a:t>
            </a:r>
            <a:endParaRPr lang="en-US" altLang="ko-KR" sz="2800" dirty="0">
              <a:solidFill>
                <a:srgbClr val="0000FF"/>
              </a:solidFill>
            </a:endParaRPr>
          </a:p>
          <a:p>
            <a:pPr algn="ctr"/>
            <a:endParaRPr lang="en-US" sz="3600" dirty="0"/>
          </a:p>
        </p:txBody>
      </p:sp>
      <p:sp>
        <p:nvSpPr>
          <p:cNvPr id="3" name="TextBox 2"/>
          <p:cNvSpPr txBox="1"/>
          <p:nvPr/>
        </p:nvSpPr>
        <p:spPr>
          <a:xfrm>
            <a:off x="1267293" y="2933904"/>
            <a:ext cx="9472765" cy="294907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dirty="0"/>
              <a:t>우리 나라에서는 아기의 첫 번째 생일에 돌잔치를 했습니다</a:t>
            </a:r>
            <a:r>
              <a:rPr lang="en-US" altLang="ko-KR" dirty="0"/>
              <a:t>.</a:t>
            </a:r>
            <a:r>
              <a:rPr lang="ko-KR" altLang="en-US" dirty="0"/>
              <a:t>돌잔치에서는 맛있는 음식을 차려 나누어 먹고 돌잡이도 했습니다</a:t>
            </a:r>
            <a:r>
              <a:rPr lang="en-US" altLang="ko-KR" dirty="0"/>
              <a:t>.</a:t>
            </a:r>
            <a:r>
              <a:rPr lang="ko-KR" altLang="en-US" dirty="0"/>
              <a:t> 돌잡이는 넓은 상 위에서 여러 가지 물건을 펼쳐 놓고 아기가 그 가운데에서 한두 개를 잡는 것입니다</a:t>
            </a:r>
            <a:r>
              <a:rPr lang="en-US" altLang="ko-KR" dirty="0"/>
              <a:t>.</a:t>
            </a:r>
            <a:r>
              <a:rPr lang="ko-KR" altLang="en-US" dirty="0"/>
              <a:t> </a:t>
            </a:r>
            <a:endParaRPr lang="en-US" altLang="ko-KR" dirty="0"/>
          </a:p>
          <a:p>
            <a:pPr>
              <a:lnSpc>
                <a:spcPct val="150000"/>
              </a:lnSpc>
            </a:pPr>
            <a:r>
              <a:rPr lang="ko-KR" altLang="en-US" dirty="0" smtClean="0"/>
              <a:t>돌잡이 상 </a:t>
            </a:r>
            <a:r>
              <a:rPr lang="ko-KR" altLang="en-US" dirty="0"/>
              <a:t>위에는 쌀</a:t>
            </a:r>
            <a:r>
              <a:rPr lang="en-US" altLang="ko-KR" dirty="0"/>
              <a:t>,</a:t>
            </a:r>
            <a:r>
              <a:rPr lang="ko-KR" altLang="en-US" dirty="0"/>
              <a:t> 떡</a:t>
            </a:r>
            <a:r>
              <a:rPr lang="en-US" altLang="ko-KR" dirty="0"/>
              <a:t>,</a:t>
            </a:r>
            <a:r>
              <a:rPr lang="ko-KR" altLang="en-US" dirty="0"/>
              <a:t> 책</a:t>
            </a:r>
            <a:r>
              <a:rPr lang="en-US" altLang="ko-KR" dirty="0"/>
              <a:t>,</a:t>
            </a:r>
            <a:r>
              <a:rPr lang="ko-KR" altLang="en-US" dirty="0"/>
              <a:t> 연필</a:t>
            </a:r>
            <a:r>
              <a:rPr lang="en-US" altLang="ko-KR" dirty="0"/>
              <a:t>,</a:t>
            </a:r>
            <a:r>
              <a:rPr lang="ko-KR" altLang="en-US" dirty="0"/>
              <a:t> 돈</a:t>
            </a:r>
            <a:r>
              <a:rPr lang="en-US" altLang="ko-KR" dirty="0"/>
              <a:t>,</a:t>
            </a:r>
            <a:r>
              <a:rPr lang="ko-KR" altLang="en-US" dirty="0"/>
              <a:t>실 등을 </a:t>
            </a:r>
            <a:r>
              <a:rPr lang="ko-KR" altLang="en-US" dirty="0" smtClean="0"/>
              <a:t>올려 놓았습니다</a:t>
            </a:r>
            <a:r>
              <a:rPr lang="en-US" altLang="ko-KR" dirty="0"/>
              <a:t>.</a:t>
            </a:r>
            <a:r>
              <a:rPr lang="ko-KR" altLang="en-US" dirty="0"/>
              <a:t> 실을 잡는 아이는 오래 살 것이라고 생각했습니다</a:t>
            </a:r>
            <a:r>
              <a:rPr lang="en-US" altLang="ko-KR" dirty="0"/>
              <a:t>.</a:t>
            </a:r>
            <a:r>
              <a:rPr lang="ko-KR" altLang="en-US" dirty="0"/>
              <a:t> 책을 집는 아이는 공부를 잘하게 될 것이라고 여겼습니다</a:t>
            </a:r>
            <a:r>
              <a:rPr lang="en-US" altLang="ko-KR" dirty="0"/>
              <a:t>.</a:t>
            </a:r>
            <a:r>
              <a:rPr lang="ko-KR" altLang="en-US" dirty="0"/>
              <a:t> 또 쌀을 집는 아이는 부자가 될 것이라고 했습니다</a:t>
            </a:r>
            <a:r>
              <a:rPr lang="en-US" altLang="ko-KR" dirty="0"/>
              <a:t>.</a:t>
            </a:r>
            <a:r>
              <a:rPr lang="ko-KR" altLang="en-US" dirty="0"/>
              <a:t> </a:t>
            </a:r>
            <a:endParaRPr lang="en-US" altLang="ko-KR" dirty="0"/>
          </a:p>
          <a:p>
            <a:pPr>
              <a:lnSpc>
                <a:spcPct val="150000"/>
              </a:lnSpc>
            </a:pPr>
            <a:r>
              <a:rPr lang="ko-KR" altLang="en-US" dirty="0"/>
              <a:t>우리 나라 사람들은 돌잔치를 하면서 아기가 건강하고 밝게 자라기를 바랐습니다</a:t>
            </a:r>
            <a:r>
              <a:rPr lang="en-US" altLang="ko-KR" dirty="0"/>
              <a:t>.</a:t>
            </a:r>
            <a:endParaRPr lang="en-US" dirty="0"/>
          </a:p>
        </p:txBody>
      </p:sp>
      <p:graphicFrame>
        <p:nvGraphicFramePr>
          <p:cNvPr id="6" name="Object 5">
            <a:extLst>
              <a:ext uri="{FF2B5EF4-FFF2-40B4-BE49-F238E27FC236}">
                <a16:creationId xmlns:a16="http://schemas.microsoft.com/office/drawing/2014/main" xmlns="" id="{CFBCE28D-C7B3-3249-8A81-A35552C1F42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4665525"/>
              </p:ext>
            </p:extLst>
          </p:nvPr>
        </p:nvGraphicFramePr>
        <p:xfrm>
          <a:off x="198437" y="1611620"/>
          <a:ext cx="96520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41" name="Document" showAsIcon="1" r:id="rId6" imgW="965200" imgH="609600" progId="Word.Document.12">
                  <p:embed/>
                </p:oleObj>
              </mc:Choice>
              <mc:Fallback>
                <p:oleObj name="Document" showAsIcon="1" r:id="rId6" imgW="965200" imgH="60960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98437" y="1611620"/>
                        <a:ext cx="965200" cy="609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843246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11">
            <a:extLst>
              <a:ext uri="{FF2B5EF4-FFF2-40B4-BE49-F238E27FC236}">
                <a16:creationId xmlns:a16="http://schemas.microsoft.com/office/drawing/2014/main" xmlns="" id="{8FC9BE17-9A7B-462D-AE50-3D877738730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A picture containing table, room, clock&#10;&#10;Description automatically generated">
            <a:extLst>
              <a:ext uri="{FF2B5EF4-FFF2-40B4-BE49-F238E27FC236}">
                <a16:creationId xmlns:a16="http://schemas.microsoft.com/office/drawing/2014/main" xmlns="" id="{6C8D98FA-6DD3-5043-B3BA-9471B0BC6A90}"/>
              </a:ext>
            </a:extLst>
          </p:cNvPr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92" r="23073" b="1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25" name="Rectangle 13">
            <a:extLst>
              <a:ext uri="{FF2B5EF4-FFF2-40B4-BE49-F238E27FC236}">
                <a16:creationId xmlns:a16="http://schemas.microsoft.com/office/drawing/2014/main" xmlns="" id="{3EBE8569-6AEC-4B8C-8D53-2DE337CDBA6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2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8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424815" y="156593"/>
            <a:ext cx="4404360" cy="686936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ko-KR" altLang="en-US" sz="28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동화 듣기</a:t>
            </a:r>
            <a:r>
              <a:rPr lang="en-US" altLang="ko-KR" sz="28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- </a:t>
            </a:r>
            <a:r>
              <a:rPr lang="ko-KR" altLang="en-US" sz="2800" dirty="0">
                <a:solidFill>
                  <a:schemeClr val="tx1"/>
                </a:solidFill>
                <a:latin typeface="+mj-lt"/>
                <a:ea typeface="+mj-ea"/>
                <a:cs typeface="+mj-cs"/>
                <a:hlinkClick r:id="rId4"/>
              </a:rPr>
              <a:t>코코의 생일</a:t>
            </a:r>
            <a:endParaRPr lang="en-US" sz="28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7" name="Rectangle 15">
            <a:extLst>
              <a:ext uri="{FF2B5EF4-FFF2-40B4-BE49-F238E27FC236}">
                <a16:creationId xmlns:a16="http://schemas.microsoft.com/office/drawing/2014/main" xmlns="" id="{55D4142C-5077-457F-A6AD-3FECFDB3968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5400000">
            <a:off x="662559" y="605790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2" name="Rectangle 17">
            <a:extLst>
              <a:ext uri="{FF2B5EF4-FFF2-40B4-BE49-F238E27FC236}">
                <a16:creationId xmlns:a16="http://schemas.microsoft.com/office/drawing/2014/main" xmlns="" id="{7A5F0580-5EE9-419F-96EE-B6529EF6E7D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28244" y="2443480"/>
            <a:ext cx="3300984" cy="9144"/>
          </a:xfrm>
          <a:prstGeom prst="rect">
            <a:avLst/>
          </a:prstGeom>
          <a:solidFill>
            <a:srgbClr val="D5D5D5"/>
          </a:solidFill>
          <a:ln w="3175">
            <a:solidFill>
              <a:srgbClr val="D5D5D5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24815" y="1024938"/>
            <a:ext cx="9756600" cy="515800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400" dirty="0"/>
              <a:t>“</a:t>
            </a:r>
            <a:r>
              <a:rPr lang="ko-KR" altLang="en-US" sz="2400" dirty="0"/>
              <a:t>엄마</a:t>
            </a:r>
            <a:r>
              <a:rPr lang="en-US" sz="2400" dirty="0"/>
              <a:t>, </a:t>
            </a:r>
            <a:r>
              <a:rPr lang="ko-KR" altLang="en-US" sz="2400" dirty="0"/>
              <a:t>엄마</a:t>
            </a:r>
            <a:r>
              <a:rPr lang="en-US" sz="2400" dirty="0"/>
              <a:t>…” 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ko-KR" altLang="en-US" sz="2400" dirty="0"/>
              <a:t>잠에서 깨어난 꼬마 곰 </a:t>
            </a:r>
            <a:r>
              <a:rPr lang="ko-KR" altLang="en-US" sz="2400" dirty="0" err="1"/>
              <a:t>코코가</a:t>
            </a:r>
            <a:r>
              <a:rPr lang="ko-KR" altLang="en-US" sz="2400" dirty="0"/>
              <a:t> 엄마를 찾아요</a:t>
            </a:r>
            <a:r>
              <a:rPr lang="en-US" sz="2400" dirty="0"/>
              <a:t>. 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400" dirty="0"/>
              <a:t>“</a:t>
            </a:r>
            <a:r>
              <a:rPr lang="ko-KR" altLang="en-US" sz="2400" dirty="0"/>
              <a:t>어</a:t>
            </a:r>
            <a:r>
              <a:rPr lang="en-US" sz="2400" dirty="0"/>
              <a:t>? </a:t>
            </a:r>
            <a:r>
              <a:rPr lang="ko-KR" altLang="en-US" sz="2400" dirty="0"/>
              <a:t>엄마가 어디 갔지</a:t>
            </a:r>
            <a:r>
              <a:rPr lang="en-US" sz="2400" dirty="0"/>
              <a:t>? ” </a:t>
            </a:r>
            <a:r>
              <a:rPr lang="ko-KR" altLang="en-US" sz="2400" dirty="0" err="1"/>
              <a:t>코코가</a:t>
            </a:r>
            <a:r>
              <a:rPr lang="ko-KR" altLang="en-US" sz="2400" dirty="0"/>
              <a:t> 고개를 갸웃하며 집을 나와요</a:t>
            </a:r>
            <a:r>
              <a:rPr lang="en-US" sz="2400" dirty="0"/>
              <a:t>.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400" dirty="0"/>
              <a:t>“</a:t>
            </a:r>
            <a:r>
              <a:rPr lang="ko-KR" altLang="en-US" sz="2400" dirty="0"/>
              <a:t>우리 엄마 못 보셨어요</a:t>
            </a:r>
            <a:r>
              <a:rPr lang="en-US" sz="2400" dirty="0"/>
              <a:t>?”  </a:t>
            </a:r>
            <a:r>
              <a:rPr lang="ko-KR" altLang="en-US" sz="2400" dirty="0" err="1"/>
              <a:t>코코가</a:t>
            </a:r>
            <a:r>
              <a:rPr lang="ko-KR" altLang="en-US" sz="2400" dirty="0"/>
              <a:t> 수퍼마켓 아저씨한테 물어요</a:t>
            </a:r>
            <a:r>
              <a:rPr lang="en-US" sz="2400" dirty="0"/>
              <a:t>.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400" dirty="0"/>
              <a:t>“</a:t>
            </a:r>
            <a:r>
              <a:rPr lang="ko-KR" altLang="en-US" sz="2400" dirty="0"/>
              <a:t>음</a:t>
            </a:r>
            <a:r>
              <a:rPr lang="en-US" sz="2400" dirty="0"/>
              <a:t>.. </a:t>
            </a:r>
            <a:r>
              <a:rPr lang="ko-KR" altLang="en-US" sz="2400" dirty="0" smtClean="0"/>
              <a:t>못 봤는데</a:t>
            </a:r>
            <a:r>
              <a:rPr lang="en-US" sz="2400" dirty="0"/>
              <a:t>?”  </a:t>
            </a:r>
            <a:r>
              <a:rPr lang="ko-KR" altLang="en-US" sz="2400" dirty="0"/>
              <a:t>아저씨가 물건을 옮기며 고개를 </a:t>
            </a:r>
            <a:r>
              <a:rPr lang="ko-KR" altLang="en-US" sz="2400" dirty="0" err="1"/>
              <a:t>저어요</a:t>
            </a:r>
            <a:r>
              <a:rPr lang="en-US" sz="2400" dirty="0"/>
              <a:t>.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400" dirty="0"/>
              <a:t>“</a:t>
            </a:r>
            <a:r>
              <a:rPr lang="ko-KR" altLang="en-US" sz="2400" dirty="0"/>
              <a:t>우리 엄마 못 보셨어요</a:t>
            </a:r>
            <a:r>
              <a:rPr lang="en-US" sz="2400" dirty="0"/>
              <a:t>?”  </a:t>
            </a:r>
            <a:r>
              <a:rPr lang="ko-KR" altLang="en-US" sz="2400" dirty="0" err="1"/>
              <a:t>코코가</a:t>
            </a:r>
            <a:r>
              <a:rPr lang="ko-KR" altLang="en-US" sz="2400" dirty="0"/>
              <a:t> 장난감 가게</a:t>
            </a:r>
            <a:r>
              <a:rPr lang="en-US" sz="2400" dirty="0"/>
              <a:t>  </a:t>
            </a:r>
            <a:r>
              <a:rPr lang="ko-KR" altLang="en-US" sz="2400" dirty="0"/>
              <a:t>아주머니께 물어요</a:t>
            </a:r>
            <a:r>
              <a:rPr lang="en-US" sz="2400" dirty="0"/>
              <a:t>.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400" dirty="0"/>
              <a:t>“</a:t>
            </a:r>
            <a:r>
              <a:rPr lang="ko-KR" altLang="en-US" sz="2400" dirty="0" smtClean="0"/>
              <a:t>못 봤는데</a:t>
            </a:r>
            <a:r>
              <a:rPr lang="en-US" sz="2400" dirty="0"/>
              <a:t>?”  </a:t>
            </a:r>
            <a:r>
              <a:rPr lang="ko-KR" altLang="en-US" sz="2400" dirty="0"/>
              <a:t>아주머니가 가게 안을 청소하며 고개를 </a:t>
            </a:r>
            <a:r>
              <a:rPr lang="ko-KR" altLang="en-US" sz="2400" dirty="0" err="1"/>
              <a:t>저어요</a:t>
            </a:r>
            <a:r>
              <a:rPr lang="en-US" sz="2400" dirty="0"/>
              <a:t>.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400" dirty="0"/>
              <a:t>“</a:t>
            </a:r>
            <a:r>
              <a:rPr lang="ko-KR" altLang="en-US" sz="2400" dirty="0"/>
              <a:t>우리 엄마 못 보셨어요</a:t>
            </a:r>
            <a:r>
              <a:rPr lang="en-US" sz="2400" dirty="0"/>
              <a:t>?”  </a:t>
            </a:r>
            <a:r>
              <a:rPr lang="ko-KR" altLang="en-US" sz="2400" dirty="0" err="1"/>
              <a:t>코코가</a:t>
            </a:r>
            <a:r>
              <a:rPr lang="ko-KR" altLang="en-US" sz="2400" dirty="0"/>
              <a:t> 약국 선생님께 물어요</a:t>
            </a:r>
            <a:r>
              <a:rPr lang="en-US" sz="2400" dirty="0"/>
              <a:t>.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400" dirty="0"/>
              <a:t>“</a:t>
            </a:r>
            <a:r>
              <a:rPr lang="ko-KR" altLang="en-US" sz="2400" dirty="0" smtClean="0"/>
              <a:t>못 봤는데</a:t>
            </a:r>
            <a:r>
              <a:rPr lang="en-US" sz="2400" dirty="0"/>
              <a:t>?” </a:t>
            </a:r>
            <a:r>
              <a:rPr lang="ko-KR" altLang="en-US" sz="2400" dirty="0"/>
              <a:t>약국 선생님이 약 봉지를 손님에게 건네며 고개를 </a:t>
            </a:r>
            <a:r>
              <a:rPr lang="ko-KR" altLang="en-US" sz="2400" dirty="0" err="1"/>
              <a:t>저어요</a:t>
            </a:r>
            <a:r>
              <a:rPr lang="en-US" sz="2400" dirty="0"/>
              <a:t>.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400" dirty="0"/>
              <a:t>“</a:t>
            </a:r>
            <a:r>
              <a:rPr lang="ko-KR" altLang="en-US" sz="2400" dirty="0"/>
              <a:t>우리 엄마 못 보셨어요</a:t>
            </a:r>
            <a:r>
              <a:rPr lang="en-US" sz="2400" dirty="0"/>
              <a:t>?”  </a:t>
            </a:r>
            <a:r>
              <a:rPr lang="ko-KR" altLang="en-US" sz="2400" dirty="0" err="1"/>
              <a:t>코코가</a:t>
            </a:r>
            <a:r>
              <a:rPr lang="en-US" sz="2400" dirty="0"/>
              <a:t>  </a:t>
            </a:r>
            <a:r>
              <a:rPr lang="ko-KR" altLang="en-US" sz="2400" dirty="0"/>
              <a:t>의사 선생님에게 물어요</a:t>
            </a:r>
            <a:r>
              <a:rPr lang="en-US" sz="2400" dirty="0"/>
              <a:t>.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400" dirty="0"/>
              <a:t>“</a:t>
            </a:r>
            <a:r>
              <a:rPr lang="ko-KR" altLang="en-US" sz="2400" dirty="0" smtClean="0"/>
              <a:t>못 봤는데</a:t>
            </a:r>
            <a:r>
              <a:rPr lang="en-US" sz="2400" dirty="0"/>
              <a:t>?”  </a:t>
            </a:r>
            <a:r>
              <a:rPr lang="ko-KR" altLang="en-US" sz="2400" dirty="0"/>
              <a:t>의사 선생님이 환자를 진찰하며 고개를 저</a:t>
            </a:r>
            <a:r>
              <a:rPr lang="ko-KR" altLang="en-US" sz="2400" dirty="0" smtClean="0"/>
              <a:t>어요</a:t>
            </a:r>
            <a:r>
              <a:rPr lang="en-US" sz="2400" dirty="0"/>
              <a:t>.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ko-KR" altLang="en-US" sz="2400" dirty="0" err="1"/>
              <a:t>코코가</a:t>
            </a:r>
            <a:r>
              <a:rPr lang="ko-KR" altLang="en-US" sz="2400" dirty="0"/>
              <a:t> 울먹거리며 혼잣말 해요</a:t>
            </a:r>
            <a:r>
              <a:rPr lang="en-US" sz="2400" dirty="0"/>
              <a:t>.  “</a:t>
            </a:r>
            <a:r>
              <a:rPr lang="ko-KR" altLang="en-US" sz="2400" dirty="0"/>
              <a:t>엄마는 어디 있는 거야</a:t>
            </a:r>
            <a:r>
              <a:rPr lang="en-US" sz="2400" dirty="0"/>
              <a:t>?” 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900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900" dirty="0"/>
          </a:p>
        </p:txBody>
      </p:sp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ko-KR" altLang="en-US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</a:t>
            </a:r>
            <a:r>
              <a:rPr kumimoji="0" lang="en-US" altLang="ko-KR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(</a:t>
            </a:r>
            <a:r>
              <a:rPr kumimoji="0" lang="en-US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NAKS)</a:t>
            </a: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30050738-E1DF-6F47-B39F-5E58BDDB0BCE}"/>
              </a:ext>
            </a:extLst>
          </p:cNvPr>
          <p:cNvSpPr txBox="1"/>
          <p:nvPr/>
        </p:nvSpPr>
        <p:spPr>
          <a:xfrm>
            <a:off x="4898899" y="416815"/>
            <a:ext cx="4952190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 err="1"/>
              <a:t>코코의</a:t>
            </a:r>
            <a:r>
              <a:rPr lang="ko-KR" altLang="en-US" dirty="0"/>
              <a:t> 생일을 누르면 동화를 들을 수 있습니다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669408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</a:t>
            </a:r>
            <a:r>
              <a:rPr kumimoji="0" lang="en" sz="12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Schools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solidFill>
            <a:srgbClr val="DEEBF7"/>
          </a:solidFill>
        </p:spPr>
        <p:txBody>
          <a:bodyPr/>
          <a:lstStyle/>
          <a:p>
            <a:r>
              <a:rPr lang="ko-KR" altLang="en-US" dirty="0"/>
              <a:t>들어가기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3956671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en-US" altLang="ko-KR" dirty="0"/>
              <a:t> </a:t>
            </a:r>
            <a:r>
              <a:rPr lang="ko-KR" altLang="en-US" dirty="0"/>
              <a:t>오늘은  몇 월 </a:t>
            </a:r>
            <a:r>
              <a:rPr lang="ko-KR" altLang="en-US" dirty="0" err="1"/>
              <a:t>며칠이에요</a:t>
            </a:r>
            <a:r>
              <a:rPr lang="en-US" altLang="ko-KR" dirty="0"/>
              <a:t>?</a:t>
            </a:r>
          </a:p>
          <a:p>
            <a:pPr marL="114300" indent="0">
              <a:buNone/>
            </a:pPr>
            <a:endParaRPr lang="en-US" altLang="ko-KR" dirty="0"/>
          </a:p>
          <a:p>
            <a:r>
              <a:rPr lang="en-US" altLang="ko-KR" dirty="0"/>
              <a:t> </a:t>
            </a:r>
            <a:r>
              <a:rPr lang="ko-KR" altLang="en-US" dirty="0"/>
              <a:t>오늘은 무슨 </a:t>
            </a:r>
            <a:r>
              <a:rPr lang="ko-KR" altLang="en-US" dirty="0" err="1"/>
              <a:t>요일이에요</a:t>
            </a:r>
            <a:r>
              <a:rPr lang="en-US" altLang="ko-KR" dirty="0"/>
              <a:t>?</a:t>
            </a:r>
          </a:p>
          <a:p>
            <a:pPr marL="114300" indent="0">
              <a:buNone/>
            </a:pPr>
            <a:endParaRPr lang="en-US" altLang="ko-KR" dirty="0"/>
          </a:p>
          <a:p>
            <a:r>
              <a:rPr lang="ko-KR" altLang="en-US" dirty="0"/>
              <a:t>우리 친구들은 생일이 </a:t>
            </a:r>
            <a:r>
              <a:rPr lang="ko-KR" altLang="en-US" dirty="0" err="1"/>
              <a:t>언제예요</a:t>
            </a:r>
            <a:r>
              <a:rPr lang="en-US" altLang="ko-KR" dirty="0"/>
              <a:t>?</a:t>
            </a:r>
          </a:p>
          <a:p>
            <a:endParaRPr lang="en-US" altLang="ko-KR" dirty="0"/>
          </a:p>
          <a:p>
            <a:pPr marL="114300" indent="0">
              <a:buNone/>
            </a:pPr>
            <a:endParaRPr lang="en-US" altLang="ko-KR" dirty="0"/>
          </a:p>
          <a:p>
            <a:endParaRPr lang="en-US" altLang="ko-KR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83472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78465" y="483660"/>
            <a:ext cx="10237197" cy="553997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endParaRPr lang="en-US" altLang="ko-KR" sz="2400" dirty="0"/>
          </a:p>
          <a:p>
            <a:r>
              <a:rPr lang="ko-KR" altLang="en-US" sz="2400" dirty="0"/>
              <a:t>그때 경찰관 아저씨가 </a:t>
            </a:r>
            <a:r>
              <a:rPr lang="ko-KR" altLang="en-US" sz="2400" dirty="0" err="1"/>
              <a:t>코코에게</a:t>
            </a:r>
            <a:r>
              <a:rPr lang="ko-KR" altLang="en-US" sz="2400" dirty="0"/>
              <a:t> 다가와요</a:t>
            </a:r>
            <a:r>
              <a:rPr lang="en-US" sz="2400" dirty="0"/>
              <a:t>.</a:t>
            </a:r>
          </a:p>
          <a:p>
            <a:r>
              <a:rPr lang="en-US" sz="2400" dirty="0"/>
              <a:t>“</a:t>
            </a:r>
            <a:r>
              <a:rPr lang="ko-KR" altLang="en-US" sz="2400" dirty="0" err="1"/>
              <a:t>코코야</a:t>
            </a:r>
            <a:r>
              <a:rPr lang="en-US" sz="2400" dirty="0"/>
              <a:t>, </a:t>
            </a:r>
            <a:r>
              <a:rPr lang="ko-KR" altLang="en-US" sz="2400" dirty="0"/>
              <a:t>무슨 일 있니</a:t>
            </a:r>
            <a:r>
              <a:rPr lang="en-US" sz="2400" dirty="0"/>
              <a:t>?”</a:t>
            </a:r>
          </a:p>
          <a:p>
            <a:r>
              <a:rPr lang="en-US" sz="2400" dirty="0"/>
              <a:t>“</a:t>
            </a:r>
            <a:r>
              <a:rPr lang="ko-KR" altLang="en-US" sz="2400" dirty="0"/>
              <a:t>우리 엄마 좀 찾아 주세요</a:t>
            </a:r>
            <a:r>
              <a:rPr lang="en-US" sz="2400" dirty="0"/>
              <a:t>.” </a:t>
            </a:r>
            <a:r>
              <a:rPr lang="ko-KR" altLang="en-US" sz="2400" dirty="0" err="1"/>
              <a:t>코코와</a:t>
            </a:r>
            <a:r>
              <a:rPr lang="ko-KR" altLang="en-US" sz="2400" dirty="0"/>
              <a:t> 경찰관 아저씨는 은행에도 우체국에도 가보았어요</a:t>
            </a:r>
            <a:r>
              <a:rPr lang="en-US" sz="2400" dirty="0"/>
              <a:t>. </a:t>
            </a:r>
            <a:r>
              <a:rPr lang="ko-KR" altLang="en-US" sz="2400" dirty="0"/>
              <a:t>하지만 엄마는 없었어요</a:t>
            </a:r>
            <a:r>
              <a:rPr lang="en-US" sz="2400" dirty="0"/>
              <a:t>.  “</a:t>
            </a:r>
            <a:r>
              <a:rPr lang="ko-KR" altLang="en-US" sz="2400" dirty="0" err="1"/>
              <a:t>코코야</a:t>
            </a:r>
            <a:r>
              <a:rPr lang="en-US" sz="2400" dirty="0"/>
              <a:t>” </a:t>
            </a:r>
            <a:r>
              <a:rPr lang="ko-KR" altLang="en-US" sz="2400" dirty="0"/>
              <a:t>저만치에서 엄마가 </a:t>
            </a:r>
            <a:r>
              <a:rPr lang="ko-KR" altLang="en-US" sz="2400" dirty="0" err="1"/>
              <a:t>코코를</a:t>
            </a:r>
            <a:r>
              <a:rPr lang="ko-KR" altLang="en-US" sz="2400" dirty="0"/>
              <a:t> 불러요</a:t>
            </a:r>
            <a:r>
              <a:rPr lang="en-US" sz="2400" dirty="0"/>
              <a:t>.  </a:t>
            </a:r>
            <a:r>
              <a:rPr lang="ko-KR" altLang="en-US" sz="2400" dirty="0" err="1"/>
              <a:t>코코가</a:t>
            </a:r>
            <a:r>
              <a:rPr lang="ko-KR" altLang="en-US" sz="2400" dirty="0"/>
              <a:t> 엄마에게 달려가 엄마 품에 안겨요</a:t>
            </a:r>
            <a:r>
              <a:rPr lang="en-US" sz="2400" dirty="0"/>
              <a:t>.</a:t>
            </a:r>
          </a:p>
          <a:p>
            <a:r>
              <a:rPr lang="en-US" sz="2400" dirty="0"/>
              <a:t>“</a:t>
            </a:r>
            <a:r>
              <a:rPr lang="ko-KR" altLang="en-US" sz="2400" dirty="0"/>
              <a:t>오늘이 </a:t>
            </a:r>
            <a:r>
              <a:rPr lang="ko-KR" altLang="en-US" sz="2400" dirty="0" err="1"/>
              <a:t>코코</a:t>
            </a:r>
            <a:r>
              <a:rPr lang="ko-KR" altLang="en-US" sz="2400" dirty="0"/>
              <a:t> </a:t>
            </a:r>
            <a:r>
              <a:rPr lang="ko-KR" altLang="en-US" sz="2400" dirty="0" err="1"/>
              <a:t>생일이에요</a:t>
            </a:r>
            <a:r>
              <a:rPr lang="en-US" sz="2400" dirty="0"/>
              <a:t>. </a:t>
            </a:r>
            <a:r>
              <a:rPr lang="ko-KR" altLang="en-US" sz="2400" dirty="0"/>
              <a:t>그래서 </a:t>
            </a:r>
            <a:r>
              <a:rPr lang="ko-KR" altLang="en-US" sz="2400" dirty="0" err="1"/>
              <a:t>코코가</a:t>
            </a:r>
            <a:r>
              <a:rPr lang="ko-KR" altLang="en-US" sz="2400" dirty="0"/>
              <a:t> 잠든 사이에 케이크를 사 오느라</a:t>
            </a:r>
            <a:r>
              <a:rPr lang="en-US" sz="2400" dirty="0"/>
              <a:t>” </a:t>
            </a:r>
          </a:p>
          <a:p>
            <a:r>
              <a:rPr lang="en-US" sz="2400" dirty="0"/>
              <a:t>“</a:t>
            </a:r>
            <a:r>
              <a:rPr lang="ko-KR" altLang="en-US" sz="2400" dirty="0"/>
              <a:t>아</a:t>
            </a:r>
            <a:r>
              <a:rPr lang="en-US" sz="2400" dirty="0"/>
              <a:t>, </a:t>
            </a:r>
            <a:r>
              <a:rPr lang="ko-KR" altLang="en-US" sz="2400" dirty="0"/>
              <a:t>그러셨군요</a:t>
            </a:r>
            <a:r>
              <a:rPr lang="en-US" sz="2400" dirty="0"/>
              <a:t>.” </a:t>
            </a:r>
            <a:r>
              <a:rPr lang="ko-KR" altLang="en-US" sz="2400" dirty="0"/>
              <a:t>경찰관 아저씨가 고개를 끄덕여요</a:t>
            </a:r>
            <a:r>
              <a:rPr lang="en-US" sz="2400" dirty="0"/>
              <a:t>.</a:t>
            </a:r>
          </a:p>
          <a:p>
            <a:r>
              <a:rPr lang="ko-KR" altLang="en-US" sz="2400" dirty="0"/>
              <a:t>엄마를 찾던  </a:t>
            </a:r>
            <a:r>
              <a:rPr lang="ko-KR" altLang="en-US" sz="2400" dirty="0" err="1"/>
              <a:t>코코는</a:t>
            </a:r>
            <a:r>
              <a:rPr lang="ko-KR" altLang="en-US" sz="2400" dirty="0"/>
              <a:t> 엄마를 찾아서 기뻐요</a:t>
            </a:r>
            <a:r>
              <a:rPr lang="en-US" sz="2400" dirty="0"/>
              <a:t>. </a:t>
            </a:r>
          </a:p>
          <a:p>
            <a:r>
              <a:rPr lang="en-US" sz="2400" dirty="0"/>
              <a:t>“</a:t>
            </a:r>
            <a:r>
              <a:rPr lang="ko-KR" altLang="en-US" sz="2400" dirty="0" err="1"/>
              <a:t>코코야</a:t>
            </a:r>
            <a:r>
              <a:rPr lang="en-US" sz="2400" dirty="0"/>
              <a:t>, </a:t>
            </a:r>
            <a:r>
              <a:rPr lang="ko-KR" altLang="en-US" sz="2400" dirty="0"/>
              <a:t>생일 축하해</a:t>
            </a:r>
            <a:r>
              <a:rPr lang="en-US" sz="2400" dirty="0"/>
              <a:t>”</a:t>
            </a:r>
          </a:p>
          <a:p>
            <a:r>
              <a:rPr lang="ko-KR" altLang="en-US" sz="2400" dirty="0"/>
              <a:t>많은 동물들이 </a:t>
            </a:r>
            <a:r>
              <a:rPr lang="ko-KR" altLang="en-US" sz="2400" dirty="0" err="1"/>
              <a:t>코코의</a:t>
            </a:r>
            <a:r>
              <a:rPr lang="ko-KR" altLang="en-US" sz="2400" dirty="0"/>
              <a:t> 생일을 축하해 주었어요</a:t>
            </a:r>
            <a:r>
              <a:rPr lang="en-US" sz="2400" dirty="0"/>
              <a:t>. </a:t>
            </a:r>
            <a:r>
              <a:rPr lang="ko-KR" altLang="en-US" sz="2400" dirty="0"/>
              <a:t>오늘은 </a:t>
            </a:r>
            <a:r>
              <a:rPr lang="ko-KR" altLang="en-US" sz="2400" dirty="0" err="1"/>
              <a:t>코코의</a:t>
            </a:r>
            <a:r>
              <a:rPr lang="ko-KR" altLang="en-US" sz="2400" dirty="0"/>
              <a:t> 잊지 못할 </a:t>
            </a:r>
            <a:r>
              <a:rPr lang="ko-KR" altLang="en-US" sz="2400" dirty="0" err="1"/>
              <a:t>생일이에요</a:t>
            </a:r>
            <a:r>
              <a:rPr lang="en-US" sz="2400" dirty="0"/>
              <a:t>.</a:t>
            </a:r>
          </a:p>
          <a:p>
            <a:r>
              <a:rPr lang="en-US" sz="2400" dirty="0"/>
              <a:t> </a:t>
            </a:r>
          </a:p>
          <a:p>
            <a:endParaRPr lang="en-US" sz="2400" dirty="0"/>
          </a:p>
          <a:p>
            <a:endParaRPr lang="en-US" dirty="0"/>
          </a:p>
        </p:txBody>
      </p:sp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xmlns="" id="{81709D59-D917-ED4E-AE1D-A6531B48E02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26613864"/>
              </p:ext>
            </p:extLst>
          </p:nvPr>
        </p:nvGraphicFramePr>
        <p:xfrm>
          <a:off x="965200" y="4924425"/>
          <a:ext cx="1422400" cy="1250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3" name="Document" showAsIcon="1" r:id="rId5" imgW="914400" imgH="806400" progId="Word.Document.12">
                  <p:embed/>
                </p:oleObj>
              </mc:Choice>
              <mc:Fallback>
                <p:oleObj name="Document" showAsIcon="1" r:id="rId5" imgW="914400" imgH="80640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965200" y="4924425"/>
                        <a:ext cx="1422400" cy="12509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240678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5192" y="2231547"/>
            <a:ext cx="10515600" cy="3230195"/>
          </a:xfrm>
          <a:solidFill>
            <a:schemeClr val="accent5">
              <a:lumMod val="40000"/>
              <a:lumOff val="60000"/>
            </a:schemeClr>
          </a:solidFill>
        </p:spPr>
        <p:txBody>
          <a:bodyPr/>
          <a:lstStyle/>
          <a:p>
            <a:pPr marL="114300" indent="0" algn="ctr">
              <a:buNone/>
            </a:pPr>
            <a:endParaRPr lang="en-US" altLang="ko-KR" dirty="0"/>
          </a:p>
          <a:p>
            <a:pPr marL="114300" indent="0" algn="ctr">
              <a:buNone/>
            </a:pPr>
            <a:r>
              <a:rPr lang="ko-KR" altLang="en-US" dirty="0"/>
              <a:t>다 같이 </a:t>
            </a:r>
            <a:endParaRPr lang="en-US" altLang="ko-KR" dirty="0"/>
          </a:p>
          <a:p>
            <a:pPr marL="114300" indent="0" algn="ctr">
              <a:buNone/>
            </a:pPr>
            <a:r>
              <a:rPr lang="ko-KR" altLang="en-US" dirty="0"/>
              <a:t>워크북 하기</a:t>
            </a:r>
            <a:r>
              <a:rPr lang="en-US" altLang="ko-KR" dirty="0"/>
              <a:t>/</a:t>
            </a:r>
            <a:r>
              <a:rPr lang="ko-KR" altLang="en-US" dirty="0"/>
              <a:t>워크북 정답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59926231"/>
              </p:ext>
            </p:extLst>
          </p:nvPr>
        </p:nvGraphicFramePr>
        <p:xfrm>
          <a:off x="838489" y="799482"/>
          <a:ext cx="10542765" cy="85856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54276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85856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ko-KR" altLang="en-US" sz="3000" b="1" dirty="0">
                          <a:latin typeface="+mn-lt"/>
                          <a:cs typeface="Arial Black"/>
                        </a:rPr>
                        <a:t>워크북 </a:t>
                      </a:r>
                      <a:r>
                        <a:rPr lang="en-US" altLang="ko-KR" sz="3000" b="1" dirty="0">
                          <a:latin typeface="+mn-lt"/>
                          <a:cs typeface="Arial Black"/>
                        </a:rPr>
                        <a:t>(</a:t>
                      </a:r>
                      <a:r>
                        <a:rPr lang="en-US" altLang="ko-KR" sz="3000" b="1" dirty="0" smtClean="0">
                          <a:latin typeface="+mn-lt"/>
                          <a:cs typeface="Arial Black"/>
                        </a:rPr>
                        <a:t>Workbook)</a:t>
                      </a:r>
                      <a:endParaRPr lang="en-US" altLang="ko-KR" sz="3000" b="1" dirty="0">
                        <a:latin typeface="+mn-lt"/>
                        <a:cs typeface="Arial Black"/>
                      </a:endParaRPr>
                    </a:p>
                  </a:txBody>
                  <a:tcPr marL="121920" marR="121920" anchor="ctr">
                    <a:lnL w="12700" cap="flat" cmpd="sng" algn="ctr">
                      <a:solidFill>
                        <a:srgbClr val="F79646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09188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10" name="Picture 9" descr="A screenshot of a cell phone&#10;&#10;Description automatically generated">
            <a:extLst>
              <a:ext uri="{FF2B5EF4-FFF2-40B4-BE49-F238E27FC236}">
                <a16:creationId xmlns:a16="http://schemas.microsoft.com/office/drawing/2014/main" xmlns="" id="{43C0B122-A8D7-0440-BB2B-1B634487237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1713" y="0"/>
            <a:ext cx="8988668" cy="597924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863891" y="3826268"/>
            <a:ext cx="18825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solidFill>
                  <a:srgbClr val="FF0000"/>
                </a:solidFill>
              </a:rPr>
              <a:t>이월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062581" y="3814732"/>
            <a:ext cx="9412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solidFill>
                  <a:srgbClr val="FF0000"/>
                </a:solidFill>
              </a:rPr>
              <a:t>삼월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311718" y="3814732"/>
            <a:ext cx="9412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solidFill>
                  <a:srgbClr val="FF0000"/>
                </a:solidFill>
              </a:rPr>
              <a:t>사월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561915" y="4598171"/>
            <a:ext cx="9673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solidFill>
                  <a:srgbClr val="FF0000"/>
                </a:solidFill>
              </a:rPr>
              <a:t>오월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F54E3A15-85F1-B44C-AF3B-F044B855B3E2}"/>
              </a:ext>
            </a:extLst>
          </p:cNvPr>
          <p:cNvSpPr txBox="1"/>
          <p:nvPr/>
        </p:nvSpPr>
        <p:spPr>
          <a:xfrm>
            <a:off x="5865532" y="4591865"/>
            <a:ext cx="9412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solidFill>
                  <a:srgbClr val="FC0280"/>
                </a:solidFill>
              </a:rPr>
              <a:t>유</a:t>
            </a:r>
            <a:r>
              <a:rPr lang="ko-KR" altLang="en-US" sz="2000" dirty="0">
                <a:solidFill>
                  <a:srgbClr val="FF0000"/>
                </a:solidFill>
              </a:rPr>
              <a:t>월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1E322A23-80F8-6D45-95F4-5EAF089717A1}"/>
              </a:ext>
            </a:extLst>
          </p:cNvPr>
          <p:cNvSpPr txBox="1"/>
          <p:nvPr/>
        </p:nvSpPr>
        <p:spPr>
          <a:xfrm>
            <a:off x="7105181" y="4593238"/>
            <a:ext cx="9412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solidFill>
                  <a:srgbClr val="FF0000"/>
                </a:solidFill>
              </a:rPr>
              <a:t>칠월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1C4B98C9-45CC-1A48-8EBA-E04437FC226F}"/>
              </a:ext>
            </a:extLst>
          </p:cNvPr>
          <p:cNvSpPr txBox="1"/>
          <p:nvPr/>
        </p:nvSpPr>
        <p:spPr>
          <a:xfrm>
            <a:off x="8382745" y="4593238"/>
            <a:ext cx="9412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solidFill>
                  <a:srgbClr val="FF0000"/>
                </a:solidFill>
              </a:rPr>
              <a:t>팔월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E65CD4B3-20DF-5844-94F0-E8EDDEA77A2B}"/>
              </a:ext>
            </a:extLst>
          </p:cNvPr>
          <p:cNvSpPr txBox="1"/>
          <p:nvPr/>
        </p:nvSpPr>
        <p:spPr>
          <a:xfrm>
            <a:off x="4587968" y="5375422"/>
            <a:ext cx="9412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solidFill>
                  <a:srgbClr val="FF0000"/>
                </a:solidFill>
              </a:rPr>
              <a:t>구월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D42BE19C-4C5B-2C47-9BDB-BB0A7604F631}"/>
              </a:ext>
            </a:extLst>
          </p:cNvPr>
          <p:cNvSpPr txBox="1"/>
          <p:nvPr/>
        </p:nvSpPr>
        <p:spPr>
          <a:xfrm>
            <a:off x="5873223" y="5350198"/>
            <a:ext cx="9412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solidFill>
                  <a:srgbClr val="FC0280"/>
                </a:solidFill>
              </a:rPr>
              <a:t>시</a:t>
            </a:r>
            <a:r>
              <a:rPr lang="ko-KR" altLang="en-US" sz="2000" dirty="0">
                <a:solidFill>
                  <a:srgbClr val="FF0000"/>
                </a:solidFill>
              </a:rPr>
              <a:t>월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FE89C992-C1D5-264F-B340-B0BA47D77E5F}"/>
              </a:ext>
            </a:extLst>
          </p:cNvPr>
          <p:cNvSpPr txBox="1"/>
          <p:nvPr/>
        </p:nvSpPr>
        <p:spPr>
          <a:xfrm>
            <a:off x="6997784" y="5355562"/>
            <a:ext cx="11560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solidFill>
                  <a:srgbClr val="FF0000"/>
                </a:solidFill>
              </a:rPr>
              <a:t>십일월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6FD6C584-FA83-C743-B636-E5F6EC20D1E1}"/>
              </a:ext>
            </a:extLst>
          </p:cNvPr>
          <p:cNvSpPr txBox="1"/>
          <p:nvPr/>
        </p:nvSpPr>
        <p:spPr>
          <a:xfrm>
            <a:off x="8261269" y="5355562"/>
            <a:ext cx="11560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solidFill>
                  <a:srgbClr val="FF0000"/>
                </a:solidFill>
              </a:rPr>
              <a:t>십이월</a:t>
            </a:r>
            <a:endParaRPr lang="en-US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60281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8" grpId="0"/>
      <p:bldP spid="12" grpId="0"/>
      <p:bldP spid="13" grpId="0"/>
      <p:bldP spid="14" grpId="0"/>
      <p:bldP spid="15" grpId="0"/>
      <p:bldP spid="16" grpId="0"/>
      <p:bldP spid="17" grpId="0"/>
      <p:bldP spid="18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11" name="Picture 10" descr="A close up of a device&#10;&#10;Description automatically generated">
            <a:extLst>
              <a:ext uri="{FF2B5EF4-FFF2-40B4-BE49-F238E27FC236}">
                <a16:creationId xmlns:a16="http://schemas.microsoft.com/office/drawing/2014/main" xmlns="" id="{087A5BE8-343F-7048-A863-FA44AC92FF1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4440" y="107433"/>
            <a:ext cx="9211160" cy="606042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741836" y="3522091"/>
            <a:ext cx="9784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월요일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477F4773-303F-F746-A120-A103167B78B8}"/>
              </a:ext>
            </a:extLst>
          </p:cNvPr>
          <p:cNvSpPr txBox="1"/>
          <p:nvPr/>
        </p:nvSpPr>
        <p:spPr>
          <a:xfrm>
            <a:off x="4425576" y="3721840"/>
            <a:ext cx="9784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화요일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12BF25FE-48CD-6549-9AED-1C9C26403871}"/>
              </a:ext>
            </a:extLst>
          </p:cNvPr>
          <p:cNvSpPr txBox="1"/>
          <p:nvPr/>
        </p:nvSpPr>
        <p:spPr>
          <a:xfrm>
            <a:off x="5253479" y="3773723"/>
            <a:ext cx="9784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수요일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0F0B08AC-DC6E-F24B-8DEC-9C38AEF90991}"/>
              </a:ext>
            </a:extLst>
          </p:cNvPr>
          <p:cNvSpPr txBox="1"/>
          <p:nvPr/>
        </p:nvSpPr>
        <p:spPr>
          <a:xfrm>
            <a:off x="6052347" y="3891423"/>
            <a:ext cx="9784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목요일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4B54E4B1-10AB-B44F-B65F-FCE333FBAA23}"/>
              </a:ext>
            </a:extLst>
          </p:cNvPr>
          <p:cNvSpPr txBox="1"/>
          <p:nvPr/>
        </p:nvSpPr>
        <p:spPr>
          <a:xfrm>
            <a:off x="6765122" y="3927220"/>
            <a:ext cx="9784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금요일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E419BD74-F05E-E647-97E8-AD4C323331F2}"/>
              </a:ext>
            </a:extLst>
          </p:cNvPr>
          <p:cNvSpPr txBox="1"/>
          <p:nvPr/>
        </p:nvSpPr>
        <p:spPr>
          <a:xfrm>
            <a:off x="7485105" y="4126969"/>
            <a:ext cx="9784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토요일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91479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2" grpId="0"/>
      <p:bldP spid="13" grpId="0"/>
      <p:bldP spid="14" grpId="0"/>
      <p:bldP spid="15" grpId="0"/>
      <p:bldP spid="16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14" name="Picture 13" descr="A screenshot of a cell phone&#10;&#10;Description automatically generated">
            <a:extLst>
              <a:ext uri="{FF2B5EF4-FFF2-40B4-BE49-F238E27FC236}">
                <a16:creationId xmlns:a16="http://schemas.microsoft.com/office/drawing/2014/main" xmlns="" id="{D7736B14-7689-CE4A-A3E8-D0573B2AF81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4315" y="0"/>
            <a:ext cx="8307842" cy="598067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268236" y="3279393"/>
            <a:ext cx="13805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 err="1">
                <a:solidFill>
                  <a:srgbClr val="FF0000"/>
                </a:solidFill>
              </a:rPr>
              <a:t>십일에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725861" y="4773261"/>
            <a:ext cx="292548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solidFill>
                  <a:srgbClr val="FF0000"/>
                </a:solidFill>
              </a:rPr>
              <a:t>십일월 </a:t>
            </a:r>
            <a:r>
              <a:rPr lang="ko-KR" altLang="en-US" sz="2000" dirty="0" err="1">
                <a:solidFill>
                  <a:srgbClr val="FF0000"/>
                </a:solidFill>
              </a:rPr>
              <a:t>이십팔일에</a:t>
            </a:r>
            <a:endParaRPr lang="en-US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2682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2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6" name="Picture 5" descr="A close up of a device&#10;&#10;Description automatically generated">
            <a:extLst>
              <a:ext uri="{FF2B5EF4-FFF2-40B4-BE49-F238E27FC236}">
                <a16:creationId xmlns:a16="http://schemas.microsoft.com/office/drawing/2014/main" xmlns="" id="{03F700EB-0A29-AD4A-85BA-8CCCCF38CE7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0058" y="140489"/>
            <a:ext cx="7558992" cy="604245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1D319FFC-B5F0-5847-839C-CF3468556E2A}"/>
              </a:ext>
            </a:extLst>
          </p:cNvPr>
          <p:cNvSpPr txBox="1"/>
          <p:nvPr/>
        </p:nvSpPr>
        <p:spPr>
          <a:xfrm>
            <a:off x="6494906" y="2496064"/>
            <a:ext cx="14752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C0280"/>
                </a:solidFill>
              </a:rPr>
              <a:t>월요일에</a:t>
            </a:r>
            <a:endParaRPr lang="en-US" dirty="0">
              <a:solidFill>
                <a:srgbClr val="FC028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5B71BE5B-0E0D-0F41-B40D-3A021B62C5D8}"/>
              </a:ext>
            </a:extLst>
          </p:cNvPr>
          <p:cNvSpPr txBox="1"/>
          <p:nvPr/>
        </p:nvSpPr>
        <p:spPr>
          <a:xfrm>
            <a:off x="6655542" y="3908835"/>
            <a:ext cx="14752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C0280"/>
                </a:solidFill>
              </a:rPr>
              <a:t>오늘</a:t>
            </a:r>
            <a:endParaRPr lang="en-US" dirty="0">
              <a:solidFill>
                <a:srgbClr val="FC028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D0FD4B0-AC3B-B148-8AB6-40C4040DF780}"/>
              </a:ext>
            </a:extLst>
          </p:cNvPr>
          <p:cNvSpPr txBox="1"/>
          <p:nvPr/>
        </p:nvSpPr>
        <p:spPr>
          <a:xfrm>
            <a:off x="6494905" y="5157650"/>
            <a:ext cx="14752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C0280"/>
                </a:solidFill>
              </a:rPr>
              <a:t>금요일에</a:t>
            </a:r>
            <a:endParaRPr lang="en-US" dirty="0">
              <a:solidFill>
                <a:srgbClr val="FC028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63245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" name="Picture 2" descr="A screenshot of a cell phone&#10;&#10;Description automatically generated">
            <a:extLst>
              <a:ext uri="{FF2B5EF4-FFF2-40B4-BE49-F238E27FC236}">
                <a16:creationId xmlns:a16="http://schemas.microsoft.com/office/drawing/2014/main" xmlns="" id="{4F0B256B-E8E7-EE44-87D0-5A13231432D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1534" y="0"/>
            <a:ext cx="9723545" cy="5968314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xmlns="" id="{0EBD6393-1CA7-1948-9643-269003DDD00F}"/>
              </a:ext>
            </a:extLst>
          </p:cNvPr>
          <p:cNvCxnSpPr>
            <a:cxnSpLocks/>
          </p:cNvCxnSpPr>
          <p:nvPr/>
        </p:nvCxnSpPr>
        <p:spPr>
          <a:xfrm flipV="1">
            <a:off x="5103341" y="1618735"/>
            <a:ext cx="3101545" cy="164344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xmlns="" id="{84138D9E-5B0C-F848-AC10-4D0919DD6BC6}"/>
              </a:ext>
            </a:extLst>
          </p:cNvPr>
          <p:cNvCxnSpPr>
            <a:cxnSpLocks/>
          </p:cNvCxnSpPr>
          <p:nvPr/>
        </p:nvCxnSpPr>
        <p:spPr>
          <a:xfrm>
            <a:off x="5103341" y="4942703"/>
            <a:ext cx="3101545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00047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4" name="Picture 3" descr="A screenshot of text&#10;&#10;Description automatically generated">
            <a:extLst>
              <a:ext uri="{FF2B5EF4-FFF2-40B4-BE49-F238E27FC236}">
                <a16:creationId xmlns:a16="http://schemas.microsoft.com/office/drawing/2014/main" xmlns="" id="{864CCD5A-C94E-7B47-97FA-2D42F7BD07B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1270" y="56739"/>
            <a:ext cx="7265773" cy="605481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12B8800F-CCD1-B446-B04D-53D0DF8CAD1B}"/>
              </a:ext>
            </a:extLst>
          </p:cNvPr>
          <p:cNvSpPr txBox="1"/>
          <p:nvPr/>
        </p:nvSpPr>
        <p:spPr>
          <a:xfrm>
            <a:off x="6919784" y="5309725"/>
            <a:ext cx="13468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C0280"/>
                </a:solidFill>
              </a:rPr>
              <a:t>앉으세요</a:t>
            </a:r>
            <a:endParaRPr lang="en-US" dirty="0">
              <a:solidFill>
                <a:srgbClr val="FC028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0C71C680-7B79-E541-B28A-7B36661971D0}"/>
              </a:ext>
            </a:extLst>
          </p:cNvPr>
          <p:cNvSpPr txBox="1"/>
          <p:nvPr/>
        </p:nvSpPr>
        <p:spPr>
          <a:xfrm>
            <a:off x="6855931" y="3955674"/>
            <a:ext cx="13468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C0280"/>
                </a:solidFill>
              </a:rPr>
              <a:t>읽으세요</a:t>
            </a:r>
            <a:endParaRPr lang="en-US" dirty="0">
              <a:solidFill>
                <a:srgbClr val="FC0280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6F157683-DBB8-CC4C-AFAB-E36FE2EEC0CA}"/>
              </a:ext>
            </a:extLst>
          </p:cNvPr>
          <p:cNvSpPr txBox="1"/>
          <p:nvPr/>
        </p:nvSpPr>
        <p:spPr>
          <a:xfrm>
            <a:off x="6988946" y="2623751"/>
            <a:ext cx="13468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C0280"/>
                </a:solidFill>
              </a:rPr>
              <a:t>오세요</a:t>
            </a:r>
            <a:endParaRPr lang="en-US" dirty="0">
              <a:solidFill>
                <a:srgbClr val="FC028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78966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  <p:bldP spid="11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" name="Picture 2" descr="A close up of text on a white background&#10;&#10;Description automatically generated">
            <a:extLst>
              <a:ext uri="{FF2B5EF4-FFF2-40B4-BE49-F238E27FC236}">
                <a16:creationId xmlns:a16="http://schemas.microsoft.com/office/drawing/2014/main" xmlns="" id="{1EA16C37-6F9D-9E4E-85A1-D6D3F597409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01575"/>
            <a:ext cx="6149258" cy="5381368"/>
          </a:xfrm>
          <a:prstGeom prst="rect">
            <a:avLst/>
          </a:prstGeom>
        </p:spPr>
      </p:pic>
      <p:pic>
        <p:nvPicPr>
          <p:cNvPr id="8" name="Picture 7" descr="A screenshot of a cell phone&#10;&#10;Description automatically generated">
            <a:extLst>
              <a:ext uri="{FF2B5EF4-FFF2-40B4-BE49-F238E27FC236}">
                <a16:creationId xmlns:a16="http://schemas.microsoft.com/office/drawing/2014/main" xmlns="" id="{36F0AA25-09A9-7A4A-BE5C-FC53139A4EE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2820970"/>
            <a:ext cx="6096000" cy="3282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6933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5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 dirty="0"/>
              <a:t>References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803776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 fontScale="92500" lnSpcReduction="20000"/>
          </a:bodyPr>
          <a:lstStyle/>
          <a:p>
            <a:r>
              <a:rPr lang="ko-KR" altLang="en-US" sz="1800" dirty="0"/>
              <a:t>재외동포를 위한 한국어 </a:t>
            </a:r>
            <a:r>
              <a:rPr lang="en-US" altLang="ko-KR" sz="1800" dirty="0"/>
              <a:t>1-2</a:t>
            </a:r>
            <a:r>
              <a:rPr lang="ko-KR" altLang="en-US" sz="1800" dirty="0"/>
              <a:t> </a:t>
            </a:r>
            <a:r>
              <a:rPr lang="en-US" altLang="ko-KR" sz="1800" dirty="0"/>
              <a:t>(</a:t>
            </a:r>
            <a:r>
              <a:rPr lang="ko-KR" altLang="en-US" sz="1800" dirty="0"/>
              <a:t>영어권</a:t>
            </a:r>
            <a:r>
              <a:rPr lang="en-US" altLang="ko-KR" sz="1800" dirty="0"/>
              <a:t>)</a:t>
            </a:r>
          </a:p>
          <a:p>
            <a:r>
              <a:rPr lang="ko-KR" altLang="en-US" sz="1800" dirty="0"/>
              <a:t>재외동포를 위한 한국어 </a:t>
            </a:r>
            <a:r>
              <a:rPr lang="en-US" altLang="ko-KR" sz="1800" dirty="0"/>
              <a:t>1-2</a:t>
            </a:r>
            <a:r>
              <a:rPr lang="ko-KR" altLang="en-US" sz="1800" dirty="0"/>
              <a:t> </a:t>
            </a:r>
            <a:r>
              <a:rPr lang="en-US" altLang="ko-KR" sz="1800" dirty="0"/>
              <a:t>(</a:t>
            </a:r>
            <a:r>
              <a:rPr lang="ko-KR" altLang="en-US" sz="1800" dirty="0"/>
              <a:t>범용</a:t>
            </a:r>
            <a:r>
              <a:rPr lang="en-US" altLang="ko-KR" sz="1800" dirty="0"/>
              <a:t>)</a:t>
            </a:r>
          </a:p>
          <a:p>
            <a:r>
              <a:rPr lang="en-US" altLang="ko-KR" sz="1800" dirty="0"/>
              <a:t>Integrated Korean Beginning 2</a:t>
            </a:r>
          </a:p>
          <a:p>
            <a:r>
              <a:rPr lang="en-US" altLang="ko-KR" sz="1800" dirty="0" err="1"/>
              <a:t>Kleartextbook.com</a:t>
            </a:r>
            <a:endParaRPr lang="en-US" altLang="ko-KR" sz="1800" dirty="0"/>
          </a:p>
          <a:p>
            <a:r>
              <a:rPr lang="ko-KR" altLang="en-US" sz="1600" dirty="0"/>
              <a:t>하루 한장 독해 중에서 </a:t>
            </a:r>
            <a:r>
              <a:rPr lang="en-US" altLang="ko-KR" sz="1600" dirty="0" err="1"/>
              <a:t>Mirae</a:t>
            </a:r>
            <a:r>
              <a:rPr lang="ko-KR" altLang="en-US" sz="1600" dirty="0"/>
              <a:t>에듀</a:t>
            </a:r>
            <a:endParaRPr lang="en-US" altLang="ko-KR" sz="1600" dirty="0"/>
          </a:p>
          <a:p>
            <a:r>
              <a:rPr lang="en-US" altLang="ko-KR" sz="1800" dirty="0">
                <a:hlinkClick r:id="rId2"/>
              </a:rPr>
              <a:t>https://youtu.be/p_go-_tgvzQ</a:t>
            </a:r>
            <a:endParaRPr lang="en-US" altLang="ko-KR" sz="1800" dirty="0"/>
          </a:p>
          <a:p>
            <a:r>
              <a:rPr lang="en-US" altLang="ko-KR" sz="1800" dirty="0">
                <a:hlinkClick r:id="rId3"/>
              </a:rPr>
              <a:t>https://youtu.be/Xf5w8beE8Ow</a:t>
            </a:r>
            <a:endParaRPr lang="en-US" altLang="ko-KR" sz="1800" dirty="0"/>
          </a:p>
          <a:p>
            <a:r>
              <a:rPr lang="en-US" altLang="ko-KR" sz="1800" dirty="0">
                <a:hlinkClick r:id="rId4"/>
              </a:rPr>
              <a:t>https://youtu.be/VYxjsvkhZy0</a:t>
            </a:r>
            <a:endParaRPr lang="en-US" altLang="ko-KR" sz="1800" dirty="0"/>
          </a:p>
          <a:p>
            <a:r>
              <a:rPr lang="en-US" altLang="ko-KR" sz="1800" dirty="0"/>
              <a:t>https://</a:t>
            </a:r>
            <a:r>
              <a:rPr lang="en-US" altLang="ko-KR" sz="1800" dirty="0" err="1"/>
              <a:t>youtu.be</a:t>
            </a:r>
            <a:r>
              <a:rPr lang="en-US" altLang="ko-KR" sz="1800" dirty="0"/>
              <a:t>/MwfC3NKDaKQ</a:t>
            </a:r>
          </a:p>
          <a:p>
            <a:pPr marL="114300" indent="0">
              <a:buNone/>
            </a:pPr>
            <a:r>
              <a:rPr lang="ko-KR" altLang="en-US" sz="1800" dirty="0"/>
              <a:t>        </a:t>
            </a:r>
            <a:r>
              <a:rPr lang="en-US" sz="1800" dirty="0"/>
              <a:t>Image </a:t>
            </a:r>
            <a:r>
              <a:rPr lang="ko-KR" altLang="en-US" sz="1800" dirty="0"/>
              <a:t>출처</a:t>
            </a:r>
            <a:r>
              <a:rPr lang="en-US" altLang="ko-KR" sz="1800" dirty="0"/>
              <a:t>:</a:t>
            </a:r>
          </a:p>
          <a:p>
            <a:pPr marL="114300" indent="0">
              <a:buNone/>
            </a:pPr>
            <a:r>
              <a:rPr lang="en-US" sz="1800" dirty="0"/>
              <a:t>           </a:t>
            </a:r>
            <a:r>
              <a:rPr lang="en-US" sz="1400" dirty="0" err="1"/>
              <a:t>www.pngwing.com</a:t>
            </a:r>
            <a:r>
              <a:rPr lang="en-US" sz="1400" dirty="0"/>
              <a:t>/ko/free-</a:t>
            </a:r>
            <a:r>
              <a:rPr lang="en-US" sz="1400" dirty="0" err="1"/>
              <a:t>png</a:t>
            </a:r>
            <a:r>
              <a:rPr lang="en-US" sz="1400" dirty="0"/>
              <a:t>-</a:t>
            </a:r>
            <a:r>
              <a:rPr lang="en-US" sz="1400" dirty="0" err="1"/>
              <a:t>yhdgo</a:t>
            </a:r>
            <a:endParaRPr lang="en-US" sz="1400" dirty="0"/>
          </a:p>
          <a:p>
            <a:pPr marL="114300" indent="0">
              <a:buNone/>
            </a:pPr>
            <a:r>
              <a:rPr lang="ko-KR" altLang="en-US" sz="1400" dirty="0"/>
              <a:t>               </a:t>
            </a:r>
            <a:r>
              <a:rPr lang="en-US" altLang="ko-KR" sz="1400" dirty="0" err="1"/>
              <a:t>Kleartextbook.com</a:t>
            </a:r>
            <a:r>
              <a:rPr lang="en-US" altLang="ko-KR" sz="1400" dirty="0"/>
              <a:t>, </a:t>
            </a:r>
            <a:r>
              <a:rPr lang="en-US" altLang="ko-KR" sz="1400" dirty="0">
                <a:hlinkClick r:id="rId5"/>
              </a:rPr>
              <a:t>http://m.shnews.net/news/articleView.html?idxno=30123</a:t>
            </a:r>
            <a:endParaRPr lang="en-US" altLang="ko-KR" sz="1400" dirty="0"/>
          </a:p>
          <a:p>
            <a:pPr marL="114300" indent="0">
              <a:buNone/>
            </a:pPr>
            <a:r>
              <a:rPr lang="ko-KR" altLang="en-US" sz="1400" dirty="0"/>
              <a:t>              </a:t>
            </a:r>
            <a:r>
              <a:rPr lang="en-US" sz="1400" dirty="0"/>
              <a:t>i2clipart.com</a:t>
            </a:r>
            <a:r>
              <a:rPr lang="en-US" altLang="ko-KR" sz="1400" dirty="0"/>
              <a:t>,</a:t>
            </a:r>
            <a:r>
              <a:rPr lang="en-US" sz="1400" dirty="0"/>
              <a:t> </a:t>
            </a:r>
            <a:r>
              <a:rPr lang="en-US" sz="1400" dirty="0" err="1"/>
              <a:t>clipartpanda.com</a:t>
            </a:r>
            <a:endParaRPr lang="en-US" sz="1400" dirty="0"/>
          </a:p>
          <a:p>
            <a:pPr marL="114300" indent="0">
              <a:buNone/>
            </a:pPr>
            <a:r>
              <a:rPr lang="ko-KR" altLang="en-US" sz="1200" dirty="0"/>
              <a:t>                사진</a:t>
            </a:r>
            <a:r>
              <a:rPr lang="en-US" altLang="ko-KR" sz="1200" dirty="0"/>
              <a:t>=</a:t>
            </a:r>
            <a:r>
              <a:rPr lang="ko-KR" altLang="en-US" sz="1200" dirty="0" err="1"/>
              <a:t>메디컬투데이</a:t>
            </a:r>
            <a:r>
              <a:rPr lang="en-US" sz="1200" dirty="0"/>
              <a:t>DB</a:t>
            </a:r>
            <a:r>
              <a:rPr lang="ko-KR" altLang="en-US" sz="1200" dirty="0"/>
              <a:t>출처 </a:t>
            </a:r>
            <a:r>
              <a:rPr lang="en-US" altLang="ko-KR" sz="1200" dirty="0"/>
              <a:t>: </a:t>
            </a:r>
            <a:r>
              <a:rPr lang="en-US" sz="1200" dirty="0"/>
              <a:t>http://</a:t>
            </a:r>
            <a:r>
              <a:rPr lang="en-US" sz="1200" dirty="0" err="1"/>
              <a:t>health.chosun.com</a:t>
            </a:r>
            <a:r>
              <a:rPr lang="en-US" sz="1200" dirty="0"/>
              <a:t>/news/</a:t>
            </a:r>
            <a:r>
              <a:rPr lang="en-US" sz="1200" dirty="0" err="1"/>
              <a:t>dailynews_view.jsp?mn_idx</a:t>
            </a:r>
            <a:r>
              <a:rPr lang="en-US" sz="1200" dirty="0"/>
              <a:t>=212519</a:t>
            </a:r>
            <a:r>
              <a:rPr lang="en-US" altLang="ko-KR" sz="1200" dirty="0"/>
              <a:t>,</a:t>
            </a:r>
            <a:r>
              <a:rPr lang="en-US" sz="1200" dirty="0"/>
              <a:t> </a:t>
            </a:r>
            <a:r>
              <a:rPr lang="en-US" sz="1200" dirty="0" err="1"/>
              <a:t>clipartpanda.com</a:t>
            </a:r>
            <a:endParaRPr lang="en-US" sz="1200" dirty="0"/>
          </a:p>
          <a:p>
            <a:pPr marL="114300" indent="0">
              <a:buNone/>
            </a:pPr>
            <a:r>
              <a:rPr lang="en-US" sz="1200" dirty="0"/>
              <a:t> </a:t>
            </a:r>
          </a:p>
          <a:p>
            <a:pPr marL="114300" indent="0">
              <a:buNone/>
            </a:pPr>
            <a:endParaRPr lang="en-US" sz="1200" dirty="0"/>
          </a:p>
          <a:p>
            <a:pPr marL="114300" indent="0">
              <a:buNone/>
            </a:pPr>
            <a:endParaRPr lang="en-US" altLang="ko-KR" sz="1200" dirty="0"/>
          </a:p>
          <a:p>
            <a:pPr marL="114300" indent="0">
              <a:buNone/>
            </a:pPr>
            <a:endParaRPr lang="en-US" sz="1400" dirty="0"/>
          </a:p>
          <a:p>
            <a:pPr marL="114300" indent="0">
              <a:buNone/>
            </a:pPr>
            <a:endParaRPr lang="en-US" sz="1400" dirty="0"/>
          </a:p>
          <a:p>
            <a:pPr marL="114300" indent="0">
              <a:buNone/>
            </a:pPr>
            <a:endParaRPr lang="en-US" sz="1400" dirty="0"/>
          </a:p>
          <a:p>
            <a:pPr marL="114300" indent="0">
              <a:buNone/>
            </a:pP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159522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 descr="A picture containing drawing&#10;&#10;Description automatically generated">
            <a:extLst>
              <a:ext uri="{FF2B5EF4-FFF2-40B4-BE49-F238E27FC236}">
                <a16:creationId xmlns:a16="http://schemas.microsoft.com/office/drawing/2014/main" xmlns="" id="{6C5D374F-B45E-3346-9FE4-121BD0F4498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6559" y="3724790"/>
            <a:ext cx="1228588" cy="2288104"/>
          </a:xfrm>
          <a:prstGeom prst="rect">
            <a:avLst/>
          </a:prstGeom>
        </p:spPr>
      </p:pic>
      <p:pic>
        <p:nvPicPr>
          <p:cNvPr id="22" name="Picture 21" descr="A drawing of a cartoon character&#10;&#10;Description automatically generated">
            <a:extLst>
              <a:ext uri="{FF2B5EF4-FFF2-40B4-BE49-F238E27FC236}">
                <a16:creationId xmlns:a16="http://schemas.microsoft.com/office/drawing/2014/main" xmlns="" id="{DBD321F0-2579-3B4D-B2A7-D8A074A4BD5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9709" y="3472115"/>
            <a:ext cx="1819003" cy="2628167"/>
          </a:xfrm>
          <a:prstGeom prst="rect">
            <a:avLst/>
          </a:prstGeom>
        </p:spPr>
      </p:pic>
      <p:sp>
        <p:nvSpPr>
          <p:cNvPr id="4" name="Rounded Rectangular Callout 3"/>
          <p:cNvSpPr/>
          <p:nvPr/>
        </p:nvSpPr>
        <p:spPr>
          <a:xfrm>
            <a:off x="2102366" y="2275023"/>
            <a:ext cx="3656440" cy="954107"/>
          </a:xfrm>
          <a:prstGeom prst="wedgeRoundRectCallout">
            <a:avLst>
              <a:gd name="adj1" fmla="val 8278"/>
              <a:gd name="adj2" fmla="val 76273"/>
              <a:gd name="adj3" fmla="val 16667"/>
            </a:avLst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2252728" y="2332120"/>
            <a:ext cx="2558683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500" dirty="0">
                <a:latin typeface="나눔고딕"/>
                <a:ea typeface="나눔고딕"/>
                <a:cs typeface="나눔고딕"/>
              </a:rPr>
              <a:t>오늘 며칠이에요</a:t>
            </a:r>
            <a:r>
              <a:rPr lang="en-US" altLang="ko-KR" sz="2500" dirty="0">
                <a:latin typeface="나눔고딕"/>
                <a:ea typeface="나눔고딕"/>
                <a:cs typeface="나눔고딕"/>
              </a:rPr>
              <a:t>?</a:t>
            </a:r>
            <a:endParaRPr lang="en-US" sz="2500" dirty="0">
              <a:latin typeface="나눔고딕"/>
              <a:ea typeface="나눔고딕"/>
              <a:cs typeface="나눔고딕"/>
            </a:endParaRPr>
          </a:p>
        </p:txBody>
      </p:sp>
      <p:sp>
        <p:nvSpPr>
          <p:cNvPr id="8" name="Rounded Rectangular Callout 7"/>
          <p:cNvSpPr/>
          <p:nvPr/>
        </p:nvSpPr>
        <p:spPr>
          <a:xfrm>
            <a:off x="6534247" y="2173586"/>
            <a:ext cx="3290039" cy="1332543"/>
          </a:xfrm>
          <a:prstGeom prst="wedgeRoundRectCallout">
            <a:avLst>
              <a:gd name="adj1" fmla="val -35233"/>
              <a:gd name="adj2" fmla="val 68191"/>
              <a:gd name="adj3" fmla="val 16667"/>
            </a:avLst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6718046" y="2275022"/>
            <a:ext cx="297420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500" dirty="0">
                <a:latin typeface="나눔고딕"/>
                <a:ea typeface="나눔고딕"/>
                <a:cs typeface="나눔고딕"/>
              </a:rPr>
              <a:t>오늘은 </a:t>
            </a:r>
            <a:r>
              <a:rPr lang="en-US" altLang="ko-KR" sz="2500" dirty="0">
                <a:latin typeface="나눔고딕"/>
                <a:ea typeface="나눔고딕"/>
                <a:cs typeface="나눔고딕"/>
              </a:rPr>
              <a:t>2020</a:t>
            </a:r>
            <a:r>
              <a:rPr lang="ko-KR" altLang="en-US" sz="2500" dirty="0">
                <a:solidFill>
                  <a:srgbClr val="FF0080"/>
                </a:solidFill>
                <a:latin typeface="나눔고딕"/>
                <a:ea typeface="나눔고딕"/>
                <a:cs typeface="나눔고딕"/>
              </a:rPr>
              <a:t>년</a:t>
            </a:r>
            <a:r>
              <a:rPr lang="ko-KR" altLang="en-US" sz="2500" dirty="0">
                <a:latin typeface="나눔고딕"/>
                <a:ea typeface="나눔고딕"/>
                <a:cs typeface="나눔고딕"/>
              </a:rPr>
              <a:t> </a:t>
            </a:r>
            <a:endParaRPr lang="en-US" altLang="ko-KR" sz="2500" dirty="0">
              <a:latin typeface="나눔고딕"/>
              <a:ea typeface="나눔고딕"/>
              <a:cs typeface="나눔고딕"/>
            </a:endParaRPr>
          </a:p>
          <a:p>
            <a:r>
              <a:rPr lang="en-US" altLang="ko-KR" sz="2500" dirty="0">
                <a:latin typeface="나눔고딕"/>
                <a:ea typeface="나눔고딕"/>
                <a:cs typeface="나눔고딕"/>
              </a:rPr>
              <a:t>3</a:t>
            </a:r>
            <a:r>
              <a:rPr lang="ko-KR" altLang="en-US" sz="2500" dirty="0">
                <a:solidFill>
                  <a:srgbClr val="0080FF"/>
                </a:solidFill>
                <a:latin typeface="나눔고딕"/>
                <a:ea typeface="나눔고딕"/>
                <a:cs typeface="나눔고딕"/>
              </a:rPr>
              <a:t>월</a:t>
            </a:r>
            <a:r>
              <a:rPr lang="ko-KR" altLang="en-US" sz="2500" dirty="0">
                <a:latin typeface="나눔고딕"/>
                <a:ea typeface="나눔고딕"/>
                <a:cs typeface="나눔고딕"/>
              </a:rPr>
              <a:t> </a:t>
            </a:r>
            <a:r>
              <a:rPr lang="en-US" altLang="ko-KR" sz="2500" dirty="0">
                <a:latin typeface="나눔고딕"/>
                <a:ea typeface="나눔고딕"/>
                <a:cs typeface="나눔고딕"/>
              </a:rPr>
              <a:t>11</a:t>
            </a:r>
            <a:r>
              <a:rPr lang="ko-KR" altLang="en-US" sz="2500" dirty="0">
                <a:solidFill>
                  <a:srgbClr val="008000"/>
                </a:solidFill>
                <a:latin typeface="나눔고딕"/>
                <a:ea typeface="나눔고딕"/>
                <a:cs typeface="나눔고딕"/>
              </a:rPr>
              <a:t>일</a:t>
            </a:r>
            <a:r>
              <a:rPr lang="ko-KR" altLang="en-US" sz="2500" dirty="0">
                <a:latin typeface="나눔고딕"/>
                <a:ea typeface="나눔고딕"/>
                <a:cs typeface="나눔고딕"/>
              </a:rPr>
              <a:t>이에요</a:t>
            </a:r>
            <a:r>
              <a:rPr lang="en-US" altLang="ko-KR" sz="2500" dirty="0">
                <a:latin typeface="나눔고딕"/>
                <a:ea typeface="나눔고딕"/>
                <a:cs typeface="나눔고딕"/>
              </a:rPr>
              <a:t>.</a:t>
            </a:r>
            <a:endParaRPr lang="en-US" sz="2500" dirty="0">
              <a:latin typeface="나눔고딕"/>
              <a:ea typeface="나눔고딕"/>
              <a:cs typeface="나눔고딕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193633" y="2803952"/>
            <a:ext cx="36728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What day of the month is it today?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718047" y="3136796"/>
            <a:ext cx="27452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Today is March 11, 2020.</a:t>
            </a:r>
          </a:p>
        </p:txBody>
      </p:sp>
      <p:graphicFrame>
        <p:nvGraphicFramePr>
          <p:cNvPr id="18" name="Content Placeholder 4">
            <a:extLst>
              <a:ext uri="{FF2B5EF4-FFF2-40B4-BE49-F238E27FC236}">
                <a16:creationId xmlns:a16="http://schemas.microsoft.com/office/drawing/2014/main" xmlns="" id="{BC7580F9-6287-D640-9205-EA0A72475E1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91873170"/>
              </p:ext>
            </p:extLst>
          </p:nvPr>
        </p:nvGraphicFramePr>
        <p:xfrm>
          <a:off x="256860" y="217402"/>
          <a:ext cx="11697840" cy="518160"/>
        </p:xfrm>
        <a:graphic>
          <a:graphicData uri="http://schemas.openxmlformats.org/drawingml/2006/table">
            <a:tbl>
              <a:tblPr firstRow="1" bandRow="1">
                <a:tableStyleId>{5A111915-BE36-4E01-A7E5-04B1672EAD32}</a:tableStyleId>
              </a:tblPr>
              <a:tblGrid>
                <a:gridCol w="196198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973585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500338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날짜</a:t>
                      </a:r>
                      <a:endParaRPr lang="en-US" sz="2800" dirty="0">
                        <a:latin typeface="Arial Black"/>
                        <a:cs typeface="Arial Black"/>
                      </a:endParaRP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algn="l"/>
                      <a:r>
                        <a:rPr lang="ko-KR" altLang="en-US" sz="2800" b="1" dirty="0">
                          <a:solidFill>
                            <a:schemeClr val="tx1"/>
                          </a:solidFill>
                          <a:latin typeface="+mn-lt"/>
                          <a:ea typeface="나눔고딕"/>
                          <a:cs typeface="나눔고딕"/>
                        </a:rPr>
                        <a:t>  </a:t>
                      </a:r>
                      <a:r>
                        <a:rPr lang="ko-KR" altLang="en-US" sz="2400" b="1" dirty="0">
                          <a:solidFill>
                            <a:schemeClr val="tx1"/>
                          </a:solidFill>
                          <a:latin typeface="+mn-lt"/>
                          <a:ea typeface="나눔고딕"/>
                          <a:cs typeface="나눔고딕"/>
                        </a:rPr>
                        <a:t>날짜 말하기</a:t>
                      </a:r>
                      <a:endParaRPr lang="en-US" sz="2400" b="1" dirty="0">
                        <a:solidFill>
                          <a:schemeClr val="tx1"/>
                        </a:solidFill>
                        <a:latin typeface="+mn-lt"/>
                        <a:ea typeface="나눔고딕"/>
                        <a:cs typeface="나눔고딕"/>
                      </a:endParaRPr>
                    </a:p>
                  </a:txBody>
                  <a:tcPr marL="121920" marR="12192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sp>
        <p:nvSpPr>
          <p:cNvPr id="19" name="Rounded Rectangle 18">
            <a:extLst>
              <a:ext uri="{FF2B5EF4-FFF2-40B4-BE49-F238E27FC236}">
                <a16:creationId xmlns:a16="http://schemas.microsoft.com/office/drawing/2014/main" xmlns="" id="{C47D4C7A-05C3-0342-90A5-EF98644B9AA8}"/>
              </a:ext>
            </a:extLst>
          </p:cNvPr>
          <p:cNvSpPr/>
          <p:nvPr/>
        </p:nvSpPr>
        <p:spPr>
          <a:xfrm>
            <a:off x="525518" y="866247"/>
            <a:ext cx="10650482" cy="1088678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20000"/>
              </a:lnSpc>
            </a:pPr>
            <a:endParaRPr lang="en-US" altLang="ko-KR" sz="2300" dirty="0">
              <a:solidFill>
                <a:srgbClr val="000000"/>
              </a:solidFill>
              <a:effectLst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954372" y="1030388"/>
            <a:ext cx="863505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200" dirty="0">
                <a:ea typeface="나눔고딕"/>
                <a:cs typeface="나눔고딕"/>
              </a:rPr>
              <a:t>In Korean, dates are expressed in Sino-Korean numbers </a:t>
            </a:r>
            <a:br>
              <a:rPr lang="en-US" altLang="ko-KR" sz="2200" dirty="0">
                <a:ea typeface="나눔고딕"/>
                <a:cs typeface="나눔고딕"/>
              </a:rPr>
            </a:br>
            <a:r>
              <a:rPr lang="en-US" altLang="ko-KR" sz="2200" dirty="0">
                <a:ea typeface="나눔고딕"/>
                <a:cs typeface="나눔고딕"/>
              </a:rPr>
              <a:t>(e.g., </a:t>
            </a:r>
            <a:r>
              <a:rPr lang="ko-KR" altLang="en-US" sz="2200" dirty="0">
                <a:ea typeface="나눔고딕"/>
                <a:cs typeface="나눔고딕"/>
              </a:rPr>
              <a:t>일</a:t>
            </a:r>
            <a:r>
              <a:rPr lang="en-US" altLang="ko-KR" sz="2200" dirty="0">
                <a:ea typeface="나눔고딕"/>
                <a:cs typeface="나눔고딕"/>
              </a:rPr>
              <a:t>,</a:t>
            </a:r>
            <a:r>
              <a:rPr lang="ko-KR" altLang="en-US" sz="2200" dirty="0">
                <a:ea typeface="나눔고딕"/>
                <a:cs typeface="나눔고딕"/>
              </a:rPr>
              <a:t> 이</a:t>
            </a:r>
            <a:r>
              <a:rPr lang="en-US" altLang="ko-KR" sz="2200" dirty="0">
                <a:ea typeface="나눔고딕"/>
                <a:cs typeface="나눔고딕"/>
              </a:rPr>
              <a:t>,</a:t>
            </a:r>
            <a:r>
              <a:rPr lang="ko-KR" altLang="en-US" sz="2200" dirty="0">
                <a:ea typeface="나눔고딕"/>
                <a:cs typeface="나눔고딕"/>
              </a:rPr>
              <a:t> 삼</a:t>
            </a:r>
            <a:r>
              <a:rPr lang="en-US" altLang="ko-KR" sz="2200" dirty="0">
                <a:ea typeface="나눔고딕"/>
                <a:cs typeface="나눔고딕"/>
              </a:rPr>
              <a:t>,</a:t>
            </a:r>
            <a:r>
              <a:rPr lang="ko-KR" altLang="en-US" sz="2200" dirty="0">
                <a:ea typeface="나눔고딕"/>
                <a:cs typeface="나눔고딕"/>
              </a:rPr>
              <a:t> 사</a:t>
            </a:r>
            <a:r>
              <a:rPr lang="en-US" altLang="ko-KR" sz="2200" dirty="0">
                <a:ea typeface="나눔고딕"/>
                <a:cs typeface="나눔고딕"/>
              </a:rPr>
              <a:t>,</a:t>
            </a:r>
            <a:r>
              <a:rPr lang="ko-KR" altLang="en-US" sz="2200" dirty="0">
                <a:ea typeface="나눔고딕"/>
                <a:cs typeface="나눔고딕"/>
              </a:rPr>
              <a:t> 오 </a:t>
            </a:r>
            <a:r>
              <a:rPr lang="en-US" altLang="ko-KR" sz="2200" dirty="0">
                <a:ea typeface="나눔고딕"/>
                <a:cs typeface="나눔고딕"/>
              </a:rPr>
              <a:t>...)</a:t>
            </a:r>
            <a:r>
              <a:rPr lang="ko-KR" altLang="en-US" sz="2200" dirty="0">
                <a:ea typeface="나눔고딕"/>
                <a:cs typeface="나눔고딕"/>
              </a:rPr>
              <a:t> </a:t>
            </a:r>
            <a:r>
              <a:rPr lang="en-US" altLang="ko-KR" sz="2200" dirty="0">
                <a:ea typeface="나눔고딕"/>
                <a:cs typeface="나눔고딕"/>
              </a:rPr>
              <a:t>in the order of </a:t>
            </a:r>
            <a:r>
              <a:rPr lang="en-US" altLang="ko-KR" sz="2200" b="1" dirty="0">
                <a:solidFill>
                  <a:srgbClr val="FF0080"/>
                </a:solidFill>
                <a:ea typeface="나눔고딕"/>
                <a:cs typeface="나눔고딕"/>
              </a:rPr>
              <a:t>YEAR</a:t>
            </a:r>
            <a:r>
              <a:rPr lang="en-US" altLang="ko-KR" sz="2200" dirty="0">
                <a:ea typeface="나눔고딕"/>
                <a:cs typeface="나눔고딕"/>
              </a:rPr>
              <a:t>-</a:t>
            </a:r>
            <a:r>
              <a:rPr lang="en-US" altLang="ko-KR" sz="2200" b="1" dirty="0">
                <a:solidFill>
                  <a:srgbClr val="0080FF"/>
                </a:solidFill>
                <a:ea typeface="나눔고딕"/>
                <a:cs typeface="나눔고딕"/>
              </a:rPr>
              <a:t>MONTH</a:t>
            </a:r>
            <a:r>
              <a:rPr lang="en-US" altLang="ko-KR" sz="2200" dirty="0">
                <a:ea typeface="나눔고딕"/>
                <a:cs typeface="나눔고딕"/>
              </a:rPr>
              <a:t>-</a:t>
            </a:r>
            <a:r>
              <a:rPr lang="en-US" altLang="ko-KR" sz="2200" b="1" dirty="0">
                <a:solidFill>
                  <a:srgbClr val="008000"/>
                </a:solidFill>
                <a:ea typeface="나눔고딕"/>
                <a:cs typeface="나눔고딕"/>
              </a:rPr>
              <a:t>DAY</a:t>
            </a:r>
            <a:r>
              <a:rPr lang="en-US" altLang="ko-KR" sz="2200" dirty="0">
                <a:ea typeface="나눔고딕"/>
                <a:cs typeface="나눔고딕"/>
              </a:rPr>
              <a:t>. </a:t>
            </a:r>
            <a:endParaRPr lang="en-US" sz="2200" dirty="0">
              <a:ea typeface="나눔고딕"/>
              <a:cs typeface="나눔고딕"/>
            </a:endParaRPr>
          </a:p>
        </p:txBody>
      </p:sp>
      <p:sp>
        <p:nvSpPr>
          <p:cNvPr id="25" name="Google Shape;182;p29">
            <a:extLst>
              <a:ext uri="{FF2B5EF4-FFF2-40B4-BE49-F238E27FC236}">
                <a16:creationId xmlns:a16="http://schemas.microsoft.com/office/drawing/2014/main" xmlns="" id="{ED56B894-5BD4-724E-81EE-07127293DD6D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endParaRPr kumimoji="0" lang="en" sz="12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endParaRPr lang="en" sz="1200" b="1" kern="0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2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C2E00B71-3DCA-D843-B07E-85AA99C95FB9}"/>
              </a:ext>
            </a:extLst>
          </p:cNvPr>
          <p:cNvSpPr txBox="1"/>
          <p:nvPr/>
        </p:nvSpPr>
        <p:spPr>
          <a:xfrm>
            <a:off x="4450167" y="5850098"/>
            <a:ext cx="2165148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dirty="0" err="1"/>
              <a:t>www.pngwing.com</a:t>
            </a:r>
            <a:r>
              <a:rPr lang="en-US" sz="600" dirty="0"/>
              <a:t>/ko/free-</a:t>
            </a:r>
            <a:r>
              <a:rPr lang="en-US" sz="600" dirty="0" err="1"/>
              <a:t>png</a:t>
            </a:r>
            <a:r>
              <a:rPr lang="en-US" sz="600" dirty="0"/>
              <a:t>-</a:t>
            </a:r>
            <a:r>
              <a:rPr lang="en-US" sz="600" dirty="0" err="1"/>
              <a:t>yhdgo</a:t>
            </a:r>
            <a:endParaRPr lang="en-US" sz="600" dirty="0"/>
          </a:p>
        </p:txBody>
      </p:sp>
    </p:spTree>
    <p:extLst>
      <p:ext uri="{BB962C8B-B14F-4D97-AF65-F5344CB8AC3E}">
        <p14:creationId xmlns:p14="http://schemas.microsoft.com/office/powerpoint/2010/main" val="1946738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0" grpId="0"/>
      <p:bldP spid="8" grpId="0" animBg="1"/>
      <p:bldP spid="11" grpId="0"/>
      <p:bldP spid="3" grpId="0"/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5752300"/>
              </p:ext>
            </p:extLst>
          </p:nvPr>
        </p:nvGraphicFramePr>
        <p:xfrm>
          <a:off x="2417248" y="829474"/>
          <a:ext cx="7671472" cy="31202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1786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91786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91786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917868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453367">
                <a:tc gridSpan="4">
                  <a:txBody>
                    <a:bodyPr/>
                    <a:lstStyle/>
                    <a:p>
                      <a:pPr algn="ctr"/>
                      <a:r>
                        <a:rPr lang="en-US" sz="2200" b="1" dirty="0">
                          <a:solidFill>
                            <a:schemeClr val="bg1"/>
                          </a:solidFill>
                        </a:rPr>
                        <a:t>MONTHS of the year</a:t>
                      </a:r>
                    </a:p>
                  </a:txBody>
                  <a:tcPr anchor="ctr">
                    <a:lnL w="19050" cap="flat" cmpd="sng" algn="ctr">
                      <a:solidFill>
                        <a:prstClr val="black">
                          <a:lumMod val="50000"/>
                          <a:lumOff val="50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prstClr val="black">
                          <a:lumMod val="50000"/>
                          <a:lumOff val="50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prstClr val="black">
                          <a:lumMod val="50000"/>
                          <a:lumOff val="50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black">
                          <a:lumMod val="50000"/>
                          <a:lumOff val="50000"/>
                        </a:prst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2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prstClr val="black">
                          <a:lumMod val="50000"/>
                          <a:lumOff val="50000"/>
                        </a:prst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>
                          <a:lumMod val="50000"/>
                          <a:lumOff val="50000"/>
                        </a:prst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prstClr val="black">
                          <a:lumMod val="50000"/>
                          <a:lumOff val="50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black">
                          <a:lumMod val="50000"/>
                          <a:lumOff val="50000"/>
                        </a:prst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prstClr val="black">
                          <a:lumMod val="50000"/>
                          <a:lumOff val="50000"/>
                        </a:prst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>
                          <a:lumMod val="50000"/>
                          <a:lumOff val="50000"/>
                        </a:prst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prstClr val="black">
                          <a:lumMod val="50000"/>
                          <a:lumOff val="50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black">
                          <a:lumMod val="50000"/>
                          <a:lumOff val="50000"/>
                        </a:prst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2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prstClr val="black">
                          <a:lumMod val="50000"/>
                          <a:lumOff val="50000"/>
                        </a:prst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prstClr val="black">
                          <a:lumMod val="50000"/>
                          <a:lumOff val="50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prstClr val="black">
                          <a:lumMod val="50000"/>
                          <a:lumOff val="50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black">
                          <a:lumMod val="50000"/>
                          <a:lumOff val="50000"/>
                        </a:prst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53367">
                <a:tc>
                  <a:txBody>
                    <a:bodyPr/>
                    <a:lstStyle/>
                    <a:p>
                      <a:pPr algn="ctr"/>
                      <a:r>
                        <a:rPr lang="en-US" sz="2200" b="0" dirty="0">
                          <a:solidFill>
                            <a:schemeClr val="tx1"/>
                          </a:solidFill>
                        </a:rPr>
                        <a:t>January</a:t>
                      </a:r>
                    </a:p>
                  </a:txBody>
                  <a:tcPr anchor="ctr">
                    <a:lnL w="19050" cap="flat" cmpd="sng" algn="ctr">
                      <a:solidFill>
                        <a:prstClr val="black">
                          <a:lumMod val="50000"/>
                          <a:lumOff val="50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>
                          <a:lumMod val="50000"/>
                          <a:lumOff val="50000"/>
                        </a:prst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black">
                          <a:lumMod val="50000"/>
                          <a:lumOff val="50000"/>
                        </a:prst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black">
                          <a:lumMod val="50000"/>
                          <a:lumOff val="50000"/>
                        </a:prst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prstClr val="black">
                          <a:lumMod val="50000"/>
                          <a:lumOff val="50000"/>
                        </a:prst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>
                          <a:lumMod val="50000"/>
                          <a:lumOff val="50000"/>
                        </a:prst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black">
                          <a:lumMod val="50000"/>
                          <a:lumOff val="50000"/>
                        </a:prst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black">
                          <a:lumMod val="50000"/>
                          <a:lumOff val="50000"/>
                        </a:prst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0" dirty="0">
                          <a:solidFill>
                            <a:schemeClr val="tx1"/>
                          </a:solidFill>
                        </a:rPr>
                        <a:t>July</a:t>
                      </a:r>
                    </a:p>
                  </a:txBody>
                  <a:tcPr anchor="ctr">
                    <a:lnL w="12700" cap="flat" cmpd="sng" algn="ctr">
                      <a:solidFill>
                        <a:prstClr val="black">
                          <a:lumMod val="50000"/>
                          <a:lumOff val="50000"/>
                        </a:prst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>
                          <a:lumMod val="50000"/>
                          <a:lumOff val="50000"/>
                        </a:prst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black">
                          <a:lumMod val="50000"/>
                          <a:lumOff val="50000"/>
                        </a:prst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black">
                          <a:lumMod val="50000"/>
                          <a:lumOff val="50000"/>
                        </a:prst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prstClr val="black">
                          <a:lumMod val="50000"/>
                          <a:lumOff val="50000"/>
                        </a:prst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prstClr val="black">
                          <a:lumMod val="50000"/>
                          <a:lumOff val="50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black">
                          <a:lumMod val="50000"/>
                          <a:lumOff val="50000"/>
                        </a:prst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black">
                          <a:lumMod val="50000"/>
                          <a:lumOff val="50000"/>
                        </a:prst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53367">
                <a:tc>
                  <a:txBody>
                    <a:bodyPr/>
                    <a:lstStyle/>
                    <a:p>
                      <a:pPr algn="ctr"/>
                      <a:r>
                        <a:rPr lang="en-US" sz="2200" b="0" dirty="0">
                          <a:solidFill>
                            <a:schemeClr val="tx1"/>
                          </a:solidFill>
                        </a:rPr>
                        <a:t>February</a:t>
                      </a:r>
                    </a:p>
                  </a:txBody>
                  <a:tcPr anchor="ctr">
                    <a:lnL w="19050" cap="flat" cmpd="sng" algn="ctr">
                      <a:solidFill>
                        <a:prstClr val="black">
                          <a:lumMod val="50000"/>
                          <a:lumOff val="50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>
                          <a:lumMod val="50000"/>
                          <a:lumOff val="50000"/>
                        </a:prst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black">
                          <a:lumMod val="50000"/>
                          <a:lumOff val="50000"/>
                        </a:prst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black">
                          <a:lumMod val="50000"/>
                          <a:lumOff val="50000"/>
                        </a:prst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prstClr val="black">
                          <a:lumMod val="50000"/>
                          <a:lumOff val="50000"/>
                        </a:prst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>
                          <a:lumMod val="50000"/>
                          <a:lumOff val="50000"/>
                        </a:prst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black">
                          <a:lumMod val="50000"/>
                          <a:lumOff val="50000"/>
                        </a:prst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black">
                          <a:lumMod val="50000"/>
                          <a:lumOff val="50000"/>
                        </a:prst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0" dirty="0">
                          <a:solidFill>
                            <a:schemeClr val="tx1"/>
                          </a:solidFill>
                        </a:rPr>
                        <a:t>August</a:t>
                      </a:r>
                    </a:p>
                  </a:txBody>
                  <a:tcPr anchor="ctr">
                    <a:lnL w="12700" cap="flat" cmpd="sng" algn="ctr">
                      <a:solidFill>
                        <a:prstClr val="black">
                          <a:lumMod val="50000"/>
                          <a:lumOff val="50000"/>
                        </a:prst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>
                          <a:lumMod val="50000"/>
                          <a:lumOff val="50000"/>
                        </a:prst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black">
                          <a:lumMod val="50000"/>
                          <a:lumOff val="50000"/>
                        </a:prst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black">
                          <a:lumMod val="50000"/>
                          <a:lumOff val="50000"/>
                        </a:prst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cap="flat" cmpd="sng" algn="ctr">
                      <a:solidFill>
                        <a:prstClr val="black">
                          <a:lumMod val="50000"/>
                          <a:lumOff val="50000"/>
                        </a:prst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prstClr val="black">
                          <a:lumMod val="50000"/>
                          <a:lumOff val="50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black">
                          <a:lumMod val="50000"/>
                          <a:lumOff val="50000"/>
                        </a:prst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black">
                          <a:lumMod val="50000"/>
                          <a:lumOff val="50000"/>
                        </a:prst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53367">
                <a:tc>
                  <a:txBody>
                    <a:bodyPr/>
                    <a:lstStyle/>
                    <a:p>
                      <a:pPr algn="ctr"/>
                      <a:r>
                        <a:rPr lang="en-US" sz="2200" b="0" dirty="0">
                          <a:solidFill>
                            <a:schemeClr val="tx1"/>
                          </a:solidFill>
                        </a:rPr>
                        <a:t>March</a:t>
                      </a:r>
                    </a:p>
                  </a:txBody>
                  <a:tcPr anchor="ctr">
                    <a:lnL w="19050" cap="flat" cmpd="sng" algn="ctr">
                      <a:solidFill>
                        <a:prstClr val="black">
                          <a:lumMod val="50000"/>
                          <a:lumOff val="50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>
                          <a:lumMod val="50000"/>
                          <a:lumOff val="50000"/>
                        </a:prst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black">
                          <a:lumMod val="50000"/>
                          <a:lumOff val="50000"/>
                        </a:prst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black">
                          <a:lumMod val="50000"/>
                          <a:lumOff val="50000"/>
                        </a:prst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prstClr val="black">
                          <a:lumMod val="50000"/>
                          <a:lumOff val="50000"/>
                        </a:prst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>
                          <a:lumMod val="50000"/>
                          <a:lumOff val="50000"/>
                        </a:prst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black">
                          <a:lumMod val="50000"/>
                          <a:lumOff val="50000"/>
                        </a:prst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black">
                          <a:lumMod val="50000"/>
                          <a:lumOff val="50000"/>
                        </a:prst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0" dirty="0">
                          <a:solidFill>
                            <a:schemeClr val="tx1"/>
                          </a:solidFill>
                        </a:rPr>
                        <a:t>September</a:t>
                      </a:r>
                    </a:p>
                  </a:txBody>
                  <a:tcPr anchor="ctr">
                    <a:lnL w="12700" cap="flat" cmpd="sng" algn="ctr">
                      <a:solidFill>
                        <a:prstClr val="black">
                          <a:lumMod val="50000"/>
                          <a:lumOff val="50000"/>
                        </a:prst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>
                          <a:lumMod val="50000"/>
                          <a:lumOff val="50000"/>
                        </a:prst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black">
                          <a:lumMod val="50000"/>
                          <a:lumOff val="50000"/>
                        </a:prst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black">
                          <a:lumMod val="50000"/>
                          <a:lumOff val="50000"/>
                        </a:prst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cap="flat" cmpd="sng" algn="ctr">
                      <a:solidFill>
                        <a:prstClr val="black">
                          <a:lumMod val="50000"/>
                          <a:lumOff val="50000"/>
                        </a:prst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prstClr val="black">
                          <a:lumMod val="50000"/>
                          <a:lumOff val="50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black">
                          <a:lumMod val="50000"/>
                          <a:lumOff val="50000"/>
                        </a:prst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black">
                          <a:lumMod val="50000"/>
                          <a:lumOff val="50000"/>
                        </a:prst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53367">
                <a:tc>
                  <a:txBody>
                    <a:bodyPr/>
                    <a:lstStyle/>
                    <a:p>
                      <a:pPr algn="ctr"/>
                      <a:r>
                        <a:rPr lang="en-US" sz="2200" b="0" dirty="0">
                          <a:solidFill>
                            <a:schemeClr val="tx1"/>
                          </a:solidFill>
                        </a:rPr>
                        <a:t>April</a:t>
                      </a:r>
                    </a:p>
                  </a:txBody>
                  <a:tcPr anchor="ctr">
                    <a:lnL w="19050" cap="flat" cmpd="sng" algn="ctr">
                      <a:solidFill>
                        <a:prstClr val="black">
                          <a:lumMod val="50000"/>
                          <a:lumOff val="50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>
                          <a:lumMod val="50000"/>
                          <a:lumOff val="50000"/>
                        </a:prst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black">
                          <a:lumMod val="50000"/>
                          <a:lumOff val="50000"/>
                        </a:prst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black">
                          <a:lumMod val="50000"/>
                          <a:lumOff val="50000"/>
                        </a:prst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prstClr val="black">
                          <a:lumMod val="50000"/>
                          <a:lumOff val="50000"/>
                        </a:prst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>
                          <a:lumMod val="50000"/>
                          <a:lumOff val="50000"/>
                        </a:prst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black">
                          <a:lumMod val="50000"/>
                          <a:lumOff val="50000"/>
                        </a:prst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black">
                          <a:lumMod val="50000"/>
                          <a:lumOff val="50000"/>
                        </a:prst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0" dirty="0">
                          <a:solidFill>
                            <a:schemeClr val="tx1"/>
                          </a:solidFill>
                        </a:rPr>
                        <a:t>October</a:t>
                      </a:r>
                    </a:p>
                  </a:txBody>
                  <a:tcPr anchor="ctr">
                    <a:lnL w="12700" cap="flat" cmpd="sng" algn="ctr">
                      <a:solidFill>
                        <a:prstClr val="black">
                          <a:lumMod val="50000"/>
                          <a:lumOff val="50000"/>
                        </a:prst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>
                          <a:lumMod val="50000"/>
                          <a:lumOff val="50000"/>
                        </a:prst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black">
                          <a:lumMod val="50000"/>
                          <a:lumOff val="50000"/>
                        </a:prst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black">
                          <a:lumMod val="50000"/>
                          <a:lumOff val="50000"/>
                        </a:prst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cap="flat" cmpd="sng" algn="ctr">
                      <a:solidFill>
                        <a:prstClr val="black">
                          <a:lumMod val="50000"/>
                          <a:lumOff val="50000"/>
                        </a:prst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prstClr val="black">
                          <a:lumMod val="50000"/>
                          <a:lumOff val="50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black">
                          <a:lumMod val="50000"/>
                          <a:lumOff val="50000"/>
                        </a:prst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black">
                          <a:lumMod val="50000"/>
                          <a:lumOff val="50000"/>
                        </a:prst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66764">
                <a:tc>
                  <a:txBody>
                    <a:bodyPr/>
                    <a:lstStyle/>
                    <a:p>
                      <a:pPr algn="ctr"/>
                      <a:r>
                        <a:rPr lang="en-US" sz="2200" b="0" dirty="0">
                          <a:solidFill>
                            <a:schemeClr val="tx1"/>
                          </a:solidFill>
                        </a:rPr>
                        <a:t>May</a:t>
                      </a:r>
                    </a:p>
                  </a:txBody>
                  <a:tcPr anchor="ctr">
                    <a:lnL w="19050" cap="flat" cmpd="sng" algn="ctr">
                      <a:solidFill>
                        <a:prstClr val="black">
                          <a:lumMod val="50000"/>
                          <a:lumOff val="50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>
                          <a:lumMod val="50000"/>
                          <a:lumOff val="50000"/>
                        </a:prst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black">
                          <a:lumMod val="50000"/>
                          <a:lumOff val="50000"/>
                        </a:prst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black">
                          <a:lumMod val="50000"/>
                          <a:lumOff val="50000"/>
                        </a:prst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cap="flat" cmpd="sng" algn="ctr">
                      <a:solidFill>
                        <a:prstClr val="black">
                          <a:lumMod val="50000"/>
                          <a:lumOff val="50000"/>
                        </a:prst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>
                          <a:lumMod val="50000"/>
                          <a:lumOff val="50000"/>
                        </a:prst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black">
                          <a:lumMod val="50000"/>
                          <a:lumOff val="50000"/>
                        </a:prst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black">
                          <a:lumMod val="50000"/>
                          <a:lumOff val="50000"/>
                        </a:prst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0" dirty="0">
                          <a:solidFill>
                            <a:schemeClr val="tx1"/>
                          </a:solidFill>
                        </a:rPr>
                        <a:t>November</a:t>
                      </a:r>
                    </a:p>
                  </a:txBody>
                  <a:tcPr anchor="ctr">
                    <a:lnL w="12700" cap="flat" cmpd="sng" algn="ctr">
                      <a:solidFill>
                        <a:prstClr val="black">
                          <a:lumMod val="50000"/>
                          <a:lumOff val="50000"/>
                        </a:prst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>
                          <a:lumMod val="50000"/>
                          <a:lumOff val="50000"/>
                        </a:prst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black">
                          <a:lumMod val="50000"/>
                          <a:lumOff val="50000"/>
                        </a:prst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black">
                          <a:lumMod val="50000"/>
                          <a:lumOff val="50000"/>
                        </a:prst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prstClr val="black">
                          <a:lumMod val="50000"/>
                          <a:lumOff val="50000"/>
                        </a:prst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prstClr val="black">
                          <a:lumMod val="50000"/>
                          <a:lumOff val="50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black">
                          <a:lumMod val="50000"/>
                          <a:lumOff val="50000"/>
                        </a:prst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black">
                          <a:lumMod val="50000"/>
                          <a:lumOff val="50000"/>
                        </a:prst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74815">
                <a:tc>
                  <a:txBody>
                    <a:bodyPr/>
                    <a:lstStyle/>
                    <a:p>
                      <a:pPr algn="ctr"/>
                      <a:r>
                        <a:rPr lang="en-US" sz="2200" b="0" dirty="0">
                          <a:solidFill>
                            <a:schemeClr val="tx1"/>
                          </a:solidFill>
                        </a:rPr>
                        <a:t>June</a:t>
                      </a:r>
                    </a:p>
                  </a:txBody>
                  <a:tcPr anchor="ctr">
                    <a:lnL w="19050" cap="flat" cmpd="sng" algn="ctr">
                      <a:solidFill>
                        <a:prstClr val="black">
                          <a:lumMod val="50000"/>
                          <a:lumOff val="50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>
                          <a:lumMod val="50000"/>
                          <a:lumOff val="50000"/>
                        </a:prst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black">
                          <a:lumMod val="50000"/>
                          <a:lumOff val="50000"/>
                        </a:prst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prstClr val="black">
                          <a:lumMod val="50000"/>
                          <a:lumOff val="50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prstClr val="black">
                          <a:lumMod val="50000"/>
                          <a:lumOff val="50000"/>
                        </a:prst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>
                          <a:lumMod val="50000"/>
                          <a:lumOff val="50000"/>
                        </a:prst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black">
                          <a:lumMod val="50000"/>
                          <a:lumOff val="50000"/>
                        </a:prst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prstClr val="black">
                          <a:lumMod val="50000"/>
                          <a:lumOff val="50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0" dirty="0">
                          <a:solidFill>
                            <a:schemeClr val="tx1"/>
                          </a:solidFill>
                        </a:rPr>
                        <a:t>December</a:t>
                      </a:r>
                    </a:p>
                  </a:txBody>
                  <a:tcPr anchor="ctr">
                    <a:lnL w="12700" cap="flat" cmpd="sng" algn="ctr">
                      <a:solidFill>
                        <a:prstClr val="black">
                          <a:lumMod val="50000"/>
                          <a:lumOff val="50000"/>
                        </a:prst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>
                          <a:lumMod val="50000"/>
                          <a:lumOff val="50000"/>
                        </a:prst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black">
                          <a:lumMod val="50000"/>
                          <a:lumOff val="50000"/>
                        </a:prst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prstClr val="black">
                          <a:lumMod val="50000"/>
                          <a:lumOff val="50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prstClr val="black">
                          <a:lumMod val="50000"/>
                          <a:lumOff val="50000"/>
                        </a:prst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prstClr val="black">
                          <a:lumMod val="50000"/>
                          <a:lumOff val="50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black">
                          <a:lumMod val="50000"/>
                          <a:lumOff val="50000"/>
                        </a:prst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prstClr val="black">
                          <a:lumMod val="50000"/>
                          <a:lumOff val="50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  <p:graphicFrame>
        <p:nvGraphicFramePr>
          <p:cNvPr id="18" name="Table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93283063"/>
              </p:ext>
            </p:extLst>
          </p:nvPr>
        </p:nvGraphicFramePr>
        <p:xfrm>
          <a:off x="2417248" y="4235856"/>
          <a:ext cx="7671472" cy="18134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1786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91786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94761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888119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453367">
                <a:tc gridSpan="4">
                  <a:txBody>
                    <a:bodyPr/>
                    <a:lstStyle/>
                    <a:p>
                      <a:pPr algn="ctr"/>
                      <a:r>
                        <a:rPr lang="en-US" sz="2200" b="1" dirty="0">
                          <a:solidFill>
                            <a:srgbClr val="FFFFFF"/>
                          </a:solidFill>
                        </a:rPr>
                        <a:t>DAYS of the year</a:t>
                      </a:r>
                    </a:p>
                  </a:txBody>
                  <a:tcPr anchor="ctr">
                    <a:lnL w="19050" cap="flat" cmpd="sng" algn="ctr">
                      <a:solidFill>
                        <a:prstClr val="black">
                          <a:lumMod val="50000"/>
                          <a:lumOff val="50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prstClr val="black">
                          <a:lumMod val="50000"/>
                          <a:lumOff val="50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prstClr val="black">
                          <a:lumMod val="50000"/>
                          <a:lumOff val="50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black">
                          <a:lumMod val="50000"/>
                          <a:lumOff val="50000"/>
                        </a:prst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2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prstClr val="black">
                          <a:lumMod val="50000"/>
                          <a:lumOff val="50000"/>
                        </a:prst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>
                          <a:lumMod val="50000"/>
                          <a:lumOff val="50000"/>
                        </a:prst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prstClr val="black">
                          <a:lumMod val="50000"/>
                          <a:lumOff val="50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black">
                          <a:lumMod val="50000"/>
                          <a:lumOff val="50000"/>
                        </a:prst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prstClr val="black">
                          <a:lumMod val="50000"/>
                          <a:lumOff val="50000"/>
                        </a:prst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>
                          <a:lumMod val="50000"/>
                          <a:lumOff val="50000"/>
                        </a:prst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prstClr val="black">
                          <a:lumMod val="50000"/>
                          <a:lumOff val="50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black">
                          <a:lumMod val="50000"/>
                          <a:lumOff val="50000"/>
                        </a:prst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2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prstClr val="black">
                          <a:lumMod val="50000"/>
                          <a:lumOff val="50000"/>
                        </a:prst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prstClr val="black">
                          <a:lumMod val="50000"/>
                          <a:lumOff val="50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prstClr val="black">
                          <a:lumMod val="50000"/>
                          <a:lumOff val="50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black">
                          <a:lumMod val="50000"/>
                          <a:lumOff val="50000"/>
                        </a:prst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53367">
                <a:tc>
                  <a:txBody>
                    <a:bodyPr/>
                    <a:lstStyle/>
                    <a:p>
                      <a:pPr algn="ctr"/>
                      <a:r>
                        <a:rPr lang="en-US" sz="2200" b="0" dirty="0">
                          <a:solidFill>
                            <a:schemeClr val="tx1"/>
                          </a:solidFill>
                        </a:rPr>
                        <a:t>the</a:t>
                      </a:r>
                      <a:r>
                        <a:rPr lang="en-US" sz="2200" b="0" baseline="0" dirty="0">
                          <a:solidFill>
                            <a:schemeClr val="tx1"/>
                          </a:solidFill>
                        </a:rPr>
                        <a:t> 1st</a:t>
                      </a:r>
                      <a:endParaRPr lang="en-US" sz="2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9050" cap="flat" cmpd="sng" algn="ctr">
                      <a:solidFill>
                        <a:prstClr val="black">
                          <a:lumMod val="50000"/>
                          <a:lumOff val="50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>
                          <a:lumMod val="50000"/>
                          <a:lumOff val="50000"/>
                        </a:prst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black">
                          <a:lumMod val="50000"/>
                          <a:lumOff val="50000"/>
                        </a:prst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black">
                          <a:lumMod val="50000"/>
                          <a:lumOff val="50000"/>
                        </a:prst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prstClr val="black">
                          <a:lumMod val="50000"/>
                          <a:lumOff val="50000"/>
                        </a:prst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>
                          <a:lumMod val="50000"/>
                          <a:lumOff val="50000"/>
                        </a:prst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black">
                          <a:lumMod val="50000"/>
                          <a:lumOff val="50000"/>
                        </a:prst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black">
                          <a:lumMod val="50000"/>
                          <a:lumOff val="50000"/>
                        </a:prst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200" b="0" dirty="0">
                          <a:solidFill>
                            <a:schemeClr val="tx1"/>
                          </a:solidFill>
                        </a:rPr>
                        <a:t>the 12th</a:t>
                      </a:r>
                      <a:endParaRPr lang="en-US" sz="2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prstClr val="black">
                          <a:lumMod val="50000"/>
                          <a:lumOff val="50000"/>
                        </a:prst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>
                          <a:lumMod val="50000"/>
                          <a:lumOff val="50000"/>
                        </a:prst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black">
                          <a:lumMod val="50000"/>
                          <a:lumOff val="50000"/>
                        </a:prst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black">
                          <a:lumMod val="50000"/>
                          <a:lumOff val="50000"/>
                        </a:prst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prstClr val="black">
                          <a:lumMod val="50000"/>
                          <a:lumOff val="50000"/>
                        </a:prst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prstClr val="black">
                          <a:lumMod val="50000"/>
                          <a:lumOff val="50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black">
                          <a:lumMod val="50000"/>
                          <a:lumOff val="50000"/>
                        </a:prst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black">
                          <a:lumMod val="50000"/>
                          <a:lumOff val="50000"/>
                        </a:prst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53367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200" b="0" dirty="0">
                          <a:solidFill>
                            <a:schemeClr val="tx1"/>
                          </a:solidFill>
                        </a:rPr>
                        <a:t>the 2nd</a:t>
                      </a:r>
                      <a:endParaRPr lang="en-US" sz="2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9050" cap="flat" cmpd="sng" algn="ctr">
                      <a:solidFill>
                        <a:prstClr val="black">
                          <a:lumMod val="50000"/>
                          <a:lumOff val="50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>
                          <a:lumMod val="50000"/>
                          <a:lumOff val="50000"/>
                        </a:prst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black">
                          <a:lumMod val="50000"/>
                          <a:lumOff val="50000"/>
                        </a:prst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black">
                          <a:lumMod val="50000"/>
                          <a:lumOff val="50000"/>
                        </a:prst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cap="flat" cmpd="sng" algn="ctr">
                      <a:solidFill>
                        <a:prstClr val="black">
                          <a:lumMod val="50000"/>
                          <a:lumOff val="50000"/>
                        </a:prst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>
                          <a:lumMod val="50000"/>
                          <a:lumOff val="50000"/>
                        </a:prst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black">
                          <a:lumMod val="50000"/>
                          <a:lumOff val="50000"/>
                        </a:prst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black">
                          <a:lumMod val="50000"/>
                          <a:lumOff val="50000"/>
                        </a:prst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200" b="0" dirty="0">
                          <a:solidFill>
                            <a:schemeClr val="tx1"/>
                          </a:solidFill>
                        </a:rPr>
                        <a:t>the 20th</a:t>
                      </a:r>
                      <a:endParaRPr lang="en-US" sz="2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prstClr val="black">
                          <a:lumMod val="50000"/>
                          <a:lumOff val="50000"/>
                        </a:prst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>
                          <a:lumMod val="50000"/>
                          <a:lumOff val="50000"/>
                        </a:prst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black">
                          <a:lumMod val="50000"/>
                          <a:lumOff val="50000"/>
                        </a:prst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black">
                          <a:lumMod val="50000"/>
                          <a:lumOff val="50000"/>
                        </a:prst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prstClr val="black">
                          <a:lumMod val="50000"/>
                          <a:lumOff val="50000"/>
                        </a:prst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prstClr val="black">
                          <a:lumMod val="50000"/>
                          <a:lumOff val="50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black">
                          <a:lumMod val="50000"/>
                          <a:lumOff val="50000"/>
                        </a:prst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black">
                          <a:lumMod val="50000"/>
                          <a:lumOff val="50000"/>
                        </a:prst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53367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200" b="0" dirty="0">
                          <a:solidFill>
                            <a:schemeClr val="tx1"/>
                          </a:solidFill>
                        </a:rPr>
                        <a:t>the 3rd</a:t>
                      </a:r>
                      <a:endParaRPr lang="en-US" sz="2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9050" cap="flat" cmpd="sng" algn="ctr">
                      <a:solidFill>
                        <a:prstClr val="black">
                          <a:lumMod val="50000"/>
                          <a:lumOff val="50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>
                          <a:lumMod val="50000"/>
                          <a:lumOff val="50000"/>
                        </a:prst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black">
                          <a:lumMod val="50000"/>
                          <a:lumOff val="50000"/>
                        </a:prst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prstClr val="black">
                          <a:lumMod val="50000"/>
                          <a:lumOff val="50000"/>
                        </a:prst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>
                          <a:lumMod val="50000"/>
                          <a:lumOff val="50000"/>
                        </a:prst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black">
                          <a:lumMod val="50000"/>
                          <a:lumOff val="50000"/>
                        </a:prst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200" b="0" dirty="0">
                          <a:solidFill>
                            <a:schemeClr val="tx1"/>
                          </a:solidFill>
                        </a:rPr>
                        <a:t>the 31st</a:t>
                      </a:r>
                      <a:endParaRPr lang="en-US" sz="2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prstClr val="black">
                          <a:lumMod val="50000"/>
                          <a:lumOff val="50000"/>
                        </a:prst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>
                          <a:lumMod val="50000"/>
                          <a:lumOff val="50000"/>
                        </a:prst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black">
                          <a:lumMod val="50000"/>
                          <a:lumOff val="50000"/>
                        </a:prst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prstClr val="black">
                          <a:lumMod val="50000"/>
                          <a:lumOff val="50000"/>
                        </a:prst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prstClr val="black">
                          <a:lumMod val="50000"/>
                          <a:lumOff val="50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black">
                          <a:lumMod val="50000"/>
                          <a:lumOff val="50000"/>
                        </a:prst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4954032" y="4703440"/>
            <a:ext cx="748923" cy="141269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ko-KR" altLang="en-US" sz="2200" dirty="0" smtClean="0"/>
              <a:t>일일</a:t>
            </a:r>
            <a:endParaRPr lang="en-US" altLang="ko-KR" sz="2200" dirty="0"/>
          </a:p>
          <a:p>
            <a:pPr>
              <a:lnSpc>
                <a:spcPct val="130000"/>
              </a:lnSpc>
            </a:pPr>
            <a:r>
              <a:rPr lang="ko-KR" altLang="en-US" sz="2200" dirty="0" smtClean="0"/>
              <a:t>이일</a:t>
            </a:r>
            <a:endParaRPr lang="en-US" altLang="ko-KR" sz="2200" dirty="0"/>
          </a:p>
          <a:p>
            <a:pPr>
              <a:lnSpc>
                <a:spcPct val="130000"/>
              </a:lnSpc>
            </a:pPr>
            <a:r>
              <a:rPr lang="ko-KR" altLang="en-US" sz="2200" dirty="0" smtClean="0"/>
              <a:t>삼일</a:t>
            </a:r>
            <a:endParaRPr lang="en-US" altLang="ko-KR" sz="2200" dirty="0"/>
          </a:p>
        </p:txBody>
      </p:sp>
      <p:sp>
        <p:nvSpPr>
          <p:cNvPr id="7" name="TextBox 6"/>
          <p:cNvSpPr txBox="1"/>
          <p:nvPr/>
        </p:nvSpPr>
        <p:spPr>
          <a:xfrm>
            <a:off x="8531886" y="4665186"/>
            <a:ext cx="1313180" cy="141269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ko-KR" altLang="en-US" sz="2200" dirty="0" smtClean="0"/>
              <a:t>십이일</a:t>
            </a:r>
            <a:endParaRPr lang="en-US" altLang="ko-KR" sz="2200" dirty="0"/>
          </a:p>
          <a:p>
            <a:pPr algn="ctr">
              <a:lnSpc>
                <a:spcPct val="130000"/>
              </a:lnSpc>
            </a:pPr>
            <a:r>
              <a:rPr lang="ko-KR" altLang="en-US" sz="2200" dirty="0" smtClean="0"/>
              <a:t>이십일</a:t>
            </a:r>
            <a:endParaRPr lang="en-US" altLang="ko-KR" sz="2200" dirty="0"/>
          </a:p>
          <a:p>
            <a:pPr algn="ctr">
              <a:lnSpc>
                <a:spcPct val="130000"/>
              </a:lnSpc>
            </a:pPr>
            <a:r>
              <a:rPr lang="ko-KR" altLang="en-US" sz="2200" dirty="0" smtClean="0"/>
              <a:t>삼십일일</a:t>
            </a:r>
            <a:endParaRPr lang="en-US" altLang="ko-KR" sz="2200" dirty="0"/>
          </a:p>
        </p:txBody>
      </p:sp>
      <p:sp>
        <p:nvSpPr>
          <p:cNvPr id="8" name="TextBox 7"/>
          <p:cNvSpPr txBox="1"/>
          <p:nvPr/>
        </p:nvSpPr>
        <p:spPr>
          <a:xfrm>
            <a:off x="4954032" y="1329860"/>
            <a:ext cx="748923" cy="26866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ko-KR" altLang="en-US" sz="2200" dirty="0"/>
              <a:t>일월</a:t>
            </a:r>
            <a:endParaRPr lang="en-US" altLang="ko-KR" sz="2200" dirty="0"/>
          </a:p>
          <a:p>
            <a:pPr>
              <a:lnSpc>
                <a:spcPct val="130000"/>
              </a:lnSpc>
            </a:pPr>
            <a:r>
              <a:rPr lang="ko-KR" altLang="en-US" sz="2200" dirty="0"/>
              <a:t>이월</a:t>
            </a:r>
            <a:endParaRPr lang="en-US" altLang="ko-KR" sz="2200" dirty="0"/>
          </a:p>
          <a:p>
            <a:pPr>
              <a:lnSpc>
                <a:spcPct val="130000"/>
              </a:lnSpc>
            </a:pPr>
            <a:r>
              <a:rPr lang="ko-KR" altLang="en-US" sz="2200" dirty="0"/>
              <a:t>삼월</a:t>
            </a:r>
            <a:endParaRPr lang="en-US" altLang="ko-KR" sz="2200" dirty="0"/>
          </a:p>
          <a:p>
            <a:pPr>
              <a:lnSpc>
                <a:spcPct val="130000"/>
              </a:lnSpc>
            </a:pPr>
            <a:r>
              <a:rPr lang="ko-KR" altLang="en-US" sz="2200" dirty="0"/>
              <a:t>사월</a:t>
            </a:r>
            <a:endParaRPr lang="en-US" altLang="ko-KR" sz="2200" dirty="0"/>
          </a:p>
          <a:p>
            <a:pPr>
              <a:lnSpc>
                <a:spcPct val="130000"/>
              </a:lnSpc>
            </a:pPr>
            <a:r>
              <a:rPr lang="ko-KR" altLang="en-US" sz="2200" dirty="0"/>
              <a:t>오월</a:t>
            </a:r>
            <a:endParaRPr lang="en-US" altLang="ko-KR" sz="2200" dirty="0"/>
          </a:p>
          <a:p>
            <a:pPr>
              <a:lnSpc>
                <a:spcPct val="130000"/>
              </a:lnSpc>
            </a:pPr>
            <a:r>
              <a:rPr lang="ko-KR" altLang="en-US" sz="2200" b="1" dirty="0">
                <a:solidFill>
                  <a:srgbClr val="FF0080"/>
                </a:solidFill>
              </a:rPr>
              <a:t>유</a:t>
            </a:r>
            <a:r>
              <a:rPr lang="ko-KR" altLang="en-US" sz="2200" dirty="0"/>
              <a:t>월</a:t>
            </a:r>
            <a:endParaRPr lang="en-US" altLang="ko-KR" sz="2200" dirty="0"/>
          </a:p>
        </p:txBody>
      </p:sp>
      <p:sp>
        <p:nvSpPr>
          <p:cNvPr id="10" name="TextBox 9"/>
          <p:cNvSpPr txBox="1"/>
          <p:nvPr/>
        </p:nvSpPr>
        <p:spPr>
          <a:xfrm>
            <a:off x="8672950" y="1329860"/>
            <a:ext cx="1031052" cy="26866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ko-KR" altLang="en-US" sz="2200" dirty="0"/>
              <a:t>칠월</a:t>
            </a:r>
            <a:endParaRPr lang="en-US" altLang="ko-KR" sz="2200" dirty="0"/>
          </a:p>
          <a:p>
            <a:pPr algn="ctr">
              <a:lnSpc>
                <a:spcPct val="130000"/>
              </a:lnSpc>
            </a:pPr>
            <a:r>
              <a:rPr lang="ko-KR" altLang="en-US" sz="2200" dirty="0"/>
              <a:t>팔월</a:t>
            </a:r>
            <a:endParaRPr lang="en-US" altLang="ko-KR" sz="2200" dirty="0"/>
          </a:p>
          <a:p>
            <a:pPr algn="ctr">
              <a:lnSpc>
                <a:spcPct val="130000"/>
              </a:lnSpc>
            </a:pPr>
            <a:r>
              <a:rPr lang="ko-KR" altLang="en-US" sz="2200" dirty="0"/>
              <a:t>구월</a:t>
            </a:r>
            <a:endParaRPr lang="en-US" altLang="ko-KR" sz="2200" dirty="0"/>
          </a:p>
          <a:p>
            <a:pPr algn="ctr">
              <a:lnSpc>
                <a:spcPct val="130000"/>
              </a:lnSpc>
            </a:pPr>
            <a:r>
              <a:rPr lang="ko-KR" altLang="en-US" sz="2200" b="1" dirty="0">
                <a:solidFill>
                  <a:srgbClr val="FF0080"/>
                </a:solidFill>
              </a:rPr>
              <a:t>시</a:t>
            </a:r>
            <a:r>
              <a:rPr lang="ko-KR" altLang="en-US" sz="2200" dirty="0"/>
              <a:t>월</a:t>
            </a:r>
            <a:endParaRPr lang="en-US" altLang="ko-KR" sz="2200" dirty="0"/>
          </a:p>
          <a:p>
            <a:pPr algn="ctr">
              <a:lnSpc>
                <a:spcPct val="130000"/>
              </a:lnSpc>
            </a:pPr>
            <a:r>
              <a:rPr lang="ko-KR" altLang="en-US" sz="2200" dirty="0"/>
              <a:t>십일월</a:t>
            </a:r>
            <a:endParaRPr lang="en-US" altLang="ko-KR" sz="2200" dirty="0"/>
          </a:p>
          <a:p>
            <a:pPr algn="ctr">
              <a:lnSpc>
                <a:spcPct val="130000"/>
              </a:lnSpc>
            </a:pPr>
            <a:r>
              <a:rPr lang="ko-KR" altLang="en-US" sz="2200" dirty="0"/>
              <a:t>십이월</a:t>
            </a:r>
            <a:endParaRPr lang="en-US" altLang="ko-KR" sz="2200" dirty="0"/>
          </a:p>
        </p:txBody>
      </p:sp>
      <p:graphicFrame>
        <p:nvGraphicFramePr>
          <p:cNvPr id="11" name="Content Placeholder 4">
            <a:extLst>
              <a:ext uri="{FF2B5EF4-FFF2-40B4-BE49-F238E27FC236}">
                <a16:creationId xmlns:a16="http://schemas.microsoft.com/office/drawing/2014/main" xmlns="" id="{433AE89E-C965-004A-A484-9E9B17D242E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940099"/>
              </p:ext>
            </p:extLst>
          </p:nvPr>
        </p:nvGraphicFramePr>
        <p:xfrm>
          <a:off x="312786" y="118770"/>
          <a:ext cx="11697840" cy="518160"/>
        </p:xfrm>
        <a:graphic>
          <a:graphicData uri="http://schemas.openxmlformats.org/drawingml/2006/table">
            <a:tbl>
              <a:tblPr firstRow="1" bandRow="1">
                <a:tableStyleId>{5A111915-BE36-4E01-A7E5-04B1672EAD32}</a:tableStyleId>
              </a:tblPr>
              <a:tblGrid>
                <a:gridCol w="196198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973585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51816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날짜</a:t>
                      </a:r>
                      <a:endParaRPr lang="en-US" sz="2800" b="1" dirty="0">
                        <a:latin typeface="Arial Black"/>
                        <a:cs typeface="Arial Black"/>
                      </a:endParaRP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altLang="ja-JP" sz="28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 Black"/>
                          <a:ea typeface="+mn-ea"/>
                          <a:cs typeface="Arial Black"/>
                          <a:sym typeface="Arial"/>
                        </a:rPr>
                        <a:t>Reading Dates</a:t>
                      </a:r>
                      <a:endParaRPr kumimoji="0" lang="en-US" sz="28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 Black"/>
                        <a:ea typeface="+mn-ea"/>
                        <a:cs typeface="Arial Black"/>
                        <a:sym typeface="Arial"/>
                      </a:endParaRPr>
                    </a:p>
                  </a:txBody>
                  <a:tcPr marL="121920" marR="121920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sp>
        <p:nvSpPr>
          <p:cNvPr id="12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endParaRPr kumimoji="0" lang="en" sz="12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endParaRPr lang="en" sz="1200" b="1" kern="0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2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816890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8" name="Picture 7" descr="A screenshot of a cell phone&#10;&#10;Description automatically generated">
            <a:extLst>
              <a:ext uri="{FF2B5EF4-FFF2-40B4-BE49-F238E27FC236}">
                <a16:creationId xmlns:a16="http://schemas.microsoft.com/office/drawing/2014/main" xmlns="" id="{4F977A02-70A9-DE4A-BAB4-B153D1BE37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22923"/>
            <a:ext cx="12192000" cy="4774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2235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" name="Content Placeholder 4">
            <a:extLst>
              <a:ext uri="{FF2B5EF4-FFF2-40B4-BE49-F238E27FC236}">
                <a16:creationId xmlns:a16="http://schemas.microsoft.com/office/drawing/2014/main" xmlns="" id="{BC7580F9-6287-D640-9205-EA0A72475E18}"/>
              </a:ext>
            </a:extLst>
          </p:cNvPr>
          <p:cNvGraphicFramePr>
            <a:graphicFrameLocks/>
          </p:cNvGraphicFramePr>
          <p:nvPr/>
        </p:nvGraphicFramePr>
        <p:xfrm>
          <a:off x="256860" y="217402"/>
          <a:ext cx="11697840" cy="518160"/>
        </p:xfrm>
        <a:graphic>
          <a:graphicData uri="http://schemas.openxmlformats.org/drawingml/2006/table">
            <a:tbl>
              <a:tblPr firstRow="1" bandRow="1">
                <a:tableStyleId>{5A111915-BE36-4E01-A7E5-04B1672EAD32}</a:tableStyleId>
              </a:tblPr>
              <a:tblGrid>
                <a:gridCol w="196198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973585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500338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>
                          <a:latin typeface="Arial Black"/>
                          <a:cs typeface="Arial Black"/>
                        </a:rPr>
                        <a:t>요일</a:t>
                      </a:r>
                      <a:endParaRPr lang="en-US" sz="2800" dirty="0">
                        <a:latin typeface="Arial Black"/>
                        <a:cs typeface="Arial Black"/>
                      </a:endParaRP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algn="l"/>
                      <a:r>
                        <a:rPr lang="ko-KR" altLang="en-US" sz="2800" b="1" dirty="0">
                          <a:solidFill>
                            <a:schemeClr val="tx1"/>
                          </a:solidFill>
                          <a:latin typeface="+mn-lt"/>
                          <a:ea typeface="나눔고딕"/>
                          <a:cs typeface="나눔고딕"/>
                        </a:rPr>
                        <a:t>  </a:t>
                      </a:r>
                      <a:r>
                        <a:rPr lang="ko-KR" altLang="en-US" sz="2400" b="1" dirty="0">
                          <a:solidFill>
                            <a:schemeClr val="tx1"/>
                          </a:solidFill>
                          <a:latin typeface="+mn-lt"/>
                          <a:ea typeface="나눔고딕"/>
                          <a:cs typeface="나눔고딕"/>
                        </a:rPr>
                        <a:t>요일 말하기</a:t>
                      </a:r>
                      <a:endParaRPr lang="en-US" sz="2400" b="1" dirty="0">
                        <a:solidFill>
                          <a:schemeClr val="tx1"/>
                        </a:solidFill>
                        <a:latin typeface="+mn-lt"/>
                        <a:ea typeface="나눔고딕"/>
                        <a:cs typeface="나눔고딕"/>
                      </a:endParaRPr>
                    </a:p>
                  </a:txBody>
                  <a:tcPr marL="121920" marR="12192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sp>
        <p:nvSpPr>
          <p:cNvPr id="25" name="Google Shape;182;p29">
            <a:extLst>
              <a:ext uri="{FF2B5EF4-FFF2-40B4-BE49-F238E27FC236}">
                <a16:creationId xmlns:a16="http://schemas.microsoft.com/office/drawing/2014/main" xmlns="" id="{ED56B894-5BD4-724E-81EE-07127293DD6D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endParaRPr kumimoji="0" lang="en" sz="12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endParaRPr lang="en" sz="1200" b="1" kern="0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2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887ECF4C-FFF1-CE44-B775-B70A7F3F6CC1}"/>
              </a:ext>
            </a:extLst>
          </p:cNvPr>
          <p:cNvSpPr txBox="1"/>
          <p:nvPr/>
        </p:nvSpPr>
        <p:spPr>
          <a:xfrm>
            <a:off x="2737554" y="1564593"/>
            <a:ext cx="6062133" cy="66604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F22317DD-D6C0-374C-9846-A4B70F01BC0C}"/>
              </a:ext>
            </a:extLst>
          </p:cNvPr>
          <p:cNvSpPr txBox="1"/>
          <p:nvPr/>
        </p:nvSpPr>
        <p:spPr>
          <a:xfrm>
            <a:off x="3702755" y="1659354"/>
            <a:ext cx="47864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/>
              <a:t>무슨 </a:t>
            </a:r>
            <a:r>
              <a:rPr lang="ko-KR" altLang="en-US" sz="2400" dirty="0" err="1"/>
              <a:t>요일이에요</a:t>
            </a:r>
            <a:r>
              <a:rPr lang="en-US" altLang="ko-KR" sz="2400" dirty="0"/>
              <a:t>?</a:t>
            </a:r>
            <a:r>
              <a:rPr lang="ko-KR" altLang="en-US" sz="2400" dirty="0"/>
              <a:t> </a:t>
            </a:r>
            <a:r>
              <a:rPr lang="en-US" altLang="ko-KR" dirty="0"/>
              <a:t>What day is it?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7B40CAAC-53AC-CD4D-BB6B-D649B66BC353}"/>
              </a:ext>
            </a:extLst>
          </p:cNvPr>
          <p:cNvSpPr txBox="1"/>
          <p:nvPr/>
        </p:nvSpPr>
        <p:spPr>
          <a:xfrm>
            <a:off x="0" y="3044811"/>
            <a:ext cx="1492918" cy="73866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sz="2400" dirty="0"/>
              <a:t>일요일</a:t>
            </a:r>
            <a:endParaRPr lang="en-US" altLang="ko-KR" sz="2400" dirty="0"/>
          </a:p>
          <a:p>
            <a:pPr algn="ctr"/>
            <a:r>
              <a:rPr lang="en-US" dirty="0"/>
              <a:t>Sunday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5FFB3331-98E5-8F40-A4F6-0D13501698E2}"/>
              </a:ext>
            </a:extLst>
          </p:cNvPr>
          <p:cNvSpPr txBox="1"/>
          <p:nvPr/>
        </p:nvSpPr>
        <p:spPr>
          <a:xfrm>
            <a:off x="1738703" y="3059668"/>
            <a:ext cx="1492919" cy="73866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sz="2400" dirty="0"/>
              <a:t>월요일</a:t>
            </a:r>
            <a:endParaRPr lang="en-US" altLang="ko-KR" sz="2400" dirty="0"/>
          </a:p>
          <a:p>
            <a:pPr algn="ctr"/>
            <a:r>
              <a:rPr lang="en-US" dirty="0"/>
              <a:t>Monday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E83E08AB-EBAE-8D43-AD35-923D0753C533}"/>
              </a:ext>
            </a:extLst>
          </p:cNvPr>
          <p:cNvSpPr txBox="1"/>
          <p:nvPr/>
        </p:nvSpPr>
        <p:spPr>
          <a:xfrm>
            <a:off x="3530777" y="3059668"/>
            <a:ext cx="1492919" cy="73866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sz="2400" dirty="0"/>
              <a:t>화요일</a:t>
            </a:r>
            <a:endParaRPr lang="en-US" altLang="ko-KR" sz="2400" dirty="0"/>
          </a:p>
          <a:p>
            <a:pPr algn="ctr"/>
            <a:r>
              <a:rPr lang="en-US" dirty="0"/>
              <a:t>Tuesday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DFD9BA26-2000-C543-BAD8-F42CB80247C1}"/>
              </a:ext>
            </a:extLst>
          </p:cNvPr>
          <p:cNvSpPr txBox="1"/>
          <p:nvPr/>
        </p:nvSpPr>
        <p:spPr>
          <a:xfrm>
            <a:off x="5322852" y="3059668"/>
            <a:ext cx="1492920" cy="73866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sz="2400" dirty="0"/>
              <a:t>수요일</a:t>
            </a:r>
            <a:endParaRPr lang="en-US" altLang="ko-KR" sz="2400" dirty="0"/>
          </a:p>
          <a:p>
            <a:pPr algn="ctr"/>
            <a:r>
              <a:rPr lang="en-US" dirty="0"/>
              <a:t>Wednesday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xmlns="" id="{EAAABBF5-B0B5-F54F-8E00-2C2E7D9ACA7C}"/>
              </a:ext>
            </a:extLst>
          </p:cNvPr>
          <p:cNvSpPr txBox="1"/>
          <p:nvPr/>
        </p:nvSpPr>
        <p:spPr>
          <a:xfrm>
            <a:off x="7114928" y="3059668"/>
            <a:ext cx="1492921" cy="73866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sz="2400" dirty="0"/>
              <a:t>목요일</a:t>
            </a:r>
            <a:endParaRPr lang="en-US" altLang="ko-KR" sz="2400" dirty="0"/>
          </a:p>
          <a:p>
            <a:pPr algn="ctr"/>
            <a:r>
              <a:rPr lang="en-US" dirty="0"/>
              <a:t>Thursday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xmlns="" id="{49C524CB-46A4-DC4F-9DF5-0C5DECAA2D29}"/>
              </a:ext>
            </a:extLst>
          </p:cNvPr>
          <p:cNvSpPr txBox="1"/>
          <p:nvPr/>
        </p:nvSpPr>
        <p:spPr>
          <a:xfrm>
            <a:off x="8907006" y="3059768"/>
            <a:ext cx="1492920" cy="73866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sz="2400" dirty="0"/>
              <a:t>금요일</a:t>
            </a:r>
            <a:endParaRPr lang="en-US" altLang="ko-KR" sz="2400" dirty="0"/>
          </a:p>
          <a:p>
            <a:pPr algn="ctr"/>
            <a:r>
              <a:rPr lang="en-US" dirty="0"/>
              <a:t>Friday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xmlns="" id="{76F12EB8-6295-8A42-BE77-3E37F85DC81E}"/>
              </a:ext>
            </a:extLst>
          </p:cNvPr>
          <p:cNvSpPr txBox="1"/>
          <p:nvPr/>
        </p:nvSpPr>
        <p:spPr>
          <a:xfrm>
            <a:off x="10699080" y="3044811"/>
            <a:ext cx="1492920" cy="73866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sz="2400" dirty="0"/>
              <a:t>토요일</a:t>
            </a:r>
            <a:endParaRPr lang="en-US" altLang="ko-KR" sz="2400" dirty="0"/>
          </a:p>
          <a:p>
            <a:pPr algn="ctr"/>
            <a:r>
              <a:rPr lang="en-US" dirty="0"/>
              <a:t>Saturday</a:t>
            </a:r>
          </a:p>
        </p:txBody>
      </p:sp>
    </p:spTree>
    <p:extLst>
      <p:ext uri="{BB962C8B-B14F-4D97-AF65-F5344CB8AC3E}">
        <p14:creationId xmlns:p14="http://schemas.microsoft.com/office/powerpoint/2010/main" val="39460976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4" grpId="0" animBg="1"/>
      <p:bldP spid="26" grpId="0" animBg="1"/>
      <p:bldP spid="32" grpId="0" animBg="1"/>
      <p:bldP spid="33" grpId="0" animBg="1"/>
      <p:bldP spid="34" grpId="0" animBg="1"/>
      <p:bldP spid="3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" name="Content Placeholder 4">
            <a:extLst>
              <a:ext uri="{FF2B5EF4-FFF2-40B4-BE49-F238E27FC236}">
                <a16:creationId xmlns:a16="http://schemas.microsoft.com/office/drawing/2014/main" xmlns="" id="{BC7580F9-6287-D640-9205-EA0A72475E1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97654986"/>
              </p:ext>
            </p:extLst>
          </p:nvPr>
        </p:nvGraphicFramePr>
        <p:xfrm>
          <a:off x="256860" y="217402"/>
          <a:ext cx="11697840" cy="518160"/>
        </p:xfrm>
        <a:graphic>
          <a:graphicData uri="http://schemas.openxmlformats.org/drawingml/2006/table">
            <a:tbl>
              <a:tblPr firstRow="1" bandRow="1">
                <a:tableStyleId>{5A111915-BE36-4E01-A7E5-04B1672EAD32}</a:tableStyleId>
              </a:tblPr>
              <a:tblGrid>
                <a:gridCol w="196198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973585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500338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>
                          <a:latin typeface="Arial Black"/>
                          <a:cs typeface="Arial Black"/>
                        </a:rPr>
                        <a:t>날짜</a:t>
                      </a:r>
                      <a:endParaRPr lang="en-US" sz="2800" dirty="0">
                        <a:latin typeface="Arial Black"/>
                        <a:cs typeface="Arial Black"/>
                      </a:endParaRP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algn="l"/>
                      <a:r>
                        <a:rPr lang="ko-KR" altLang="en-US" sz="2800" b="1" dirty="0">
                          <a:solidFill>
                            <a:schemeClr val="tx1"/>
                          </a:solidFill>
                          <a:latin typeface="+mn-lt"/>
                          <a:ea typeface="나눔고딕"/>
                          <a:cs typeface="나눔고딕"/>
                        </a:rPr>
                        <a:t>  </a:t>
                      </a:r>
                      <a:r>
                        <a:rPr lang="ko-KR" altLang="en-US" sz="2400" b="1" dirty="0">
                          <a:solidFill>
                            <a:schemeClr val="tx1"/>
                          </a:solidFill>
                          <a:latin typeface="+mn-lt"/>
                          <a:ea typeface="나눔고딕"/>
                          <a:cs typeface="나눔고딕"/>
                        </a:rPr>
                        <a:t>날짜  말하기</a:t>
                      </a:r>
                      <a:endParaRPr lang="en-US" sz="2400" b="1" dirty="0">
                        <a:solidFill>
                          <a:schemeClr val="tx1"/>
                        </a:solidFill>
                        <a:latin typeface="+mn-lt"/>
                        <a:ea typeface="나눔고딕"/>
                        <a:cs typeface="나눔고딕"/>
                      </a:endParaRPr>
                    </a:p>
                  </a:txBody>
                  <a:tcPr marL="121920" marR="12192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sp>
        <p:nvSpPr>
          <p:cNvPr id="25" name="Google Shape;182;p29">
            <a:extLst>
              <a:ext uri="{FF2B5EF4-FFF2-40B4-BE49-F238E27FC236}">
                <a16:creationId xmlns:a16="http://schemas.microsoft.com/office/drawing/2014/main" xmlns="" id="{ED56B894-5BD4-724E-81EE-07127293DD6D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endParaRPr kumimoji="0" lang="en" sz="12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endParaRPr lang="en" sz="1200" b="1" kern="0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2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xmlns="" id="{C7E8933C-AC34-0740-AA8F-89751ACC94B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80455491"/>
              </p:ext>
            </p:extLst>
          </p:nvPr>
        </p:nvGraphicFramePr>
        <p:xfrm>
          <a:off x="256860" y="1476727"/>
          <a:ext cx="8128001" cy="3073400"/>
        </p:xfrm>
        <a:graphic>
          <a:graphicData uri="http://schemas.openxmlformats.org/drawingml/2006/table">
            <a:tbl>
              <a:tblPr firstRow="1" bandRow="1">
                <a:tableStyleId>{C4B1156A-380E-4F78-BDF5-A606A8083BF9}</a:tableStyleId>
              </a:tblPr>
              <a:tblGrid>
                <a:gridCol w="1161143">
                  <a:extLst>
                    <a:ext uri="{9D8B030D-6E8A-4147-A177-3AD203B41FA5}">
                      <a16:colId xmlns:a16="http://schemas.microsoft.com/office/drawing/2014/main" xmlns="" val="1459999535"/>
                    </a:ext>
                  </a:extLst>
                </a:gridCol>
                <a:gridCol w="1161143">
                  <a:extLst>
                    <a:ext uri="{9D8B030D-6E8A-4147-A177-3AD203B41FA5}">
                      <a16:colId xmlns:a16="http://schemas.microsoft.com/office/drawing/2014/main" xmlns="" val="3874894247"/>
                    </a:ext>
                  </a:extLst>
                </a:gridCol>
                <a:gridCol w="1161143">
                  <a:extLst>
                    <a:ext uri="{9D8B030D-6E8A-4147-A177-3AD203B41FA5}">
                      <a16:colId xmlns:a16="http://schemas.microsoft.com/office/drawing/2014/main" xmlns="" val="3520752622"/>
                    </a:ext>
                  </a:extLst>
                </a:gridCol>
                <a:gridCol w="1161143">
                  <a:extLst>
                    <a:ext uri="{9D8B030D-6E8A-4147-A177-3AD203B41FA5}">
                      <a16:colId xmlns:a16="http://schemas.microsoft.com/office/drawing/2014/main" xmlns="" val="2942495046"/>
                    </a:ext>
                  </a:extLst>
                </a:gridCol>
                <a:gridCol w="1161143">
                  <a:extLst>
                    <a:ext uri="{9D8B030D-6E8A-4147-A177-3AD203B41FA5}">
                      <a16:colId xmlns:a16="http://schemas.microsoft.com/office/drawing/2014/main" xmlns="" val="1212255304"/>
                    </a:ext>
                  </a:extLst>
                </a:gridCol>
                <a:gridCol w="1161143">
                  <a:extLst>
                    <a:ext uri="{9D8B030D-6E8A-4147-A177-3AD203B41FA5}">
                      <a16:colId xmlns:a16="http://schemas.microsoft.com/office/drawing/2014/main" xmlns="" val="4272277801"/>
                    </a:ext>
                  </a:extLst>
                </a:gridCol>
                <a:gridCol w="1161143">
                  <a:extLst>
                    <a:ext uri="{9D8B030D-6E8A-4147-A177-3AD203B41FA5}">
                      <a16:colId xmlns:a16="http://schemas.microsoft.com/office/drawing/2014/main" xmlns="" val="3643719919"/>
                    </a:ext>
                  </a:extLst>
                </a:gridCol>
              </a:tblGrid>
              <a:tr h="61468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ko-KR" dirty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ko-KR" dirty="0"/>
                        <a:t>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ko-KR" dirty="0"/>
                        <a:t>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ko-KR" dirty="0"/>
                        <a:t>4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51832635"/>
                  </a:ext>
                </a:extLst>
              </a:tr>
              <a:tr h="614680">
                <a:tc>
                  <a:txBody>
                    <a:bodyPr/>
                    <a:lstStyle/>
                    <a:p>
                      <a:r>
                        <a:rPr lang="en-US" altLang="ko-KR" dirty="0"/>
                        <a:t>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ko-KR" dirty="0"/>
                        <a:t>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ko-KR" dirty="0"/>
                        <a:t>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ko-KR" dirty="0"/>
                        <a:t>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ko-KR" dirty="0"/>
                        <a:t>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ko-KR" dirty="0"/>
                        <a:t>10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ko-KR" dirty="0"/>
                        <a:t>11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324047778"/>
                  </a:ext>
                </a:extLst>
              </a:tr>
              <a:tr h="614680">
                <a:tc>
                  <a:txBody>
                    <a:bodyPr/>
                    <a:lstStyle/>
                    <a:p>
                      <a:r>
                        <a:rPr lang="en-US" altLang="ko-KR" dirty="0"/>
                        <a:t>12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ko-KR" dirty="0"/>
                        <a:t>13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ko-KR" dirty="0"/>
                        <a:t>14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ko-KR" dirty="0"/>
                        <a:t>15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ko-KR" dirty="0"/>
                        <a:t>16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ko-KR" dirty="0"/>
                        <a:t>17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ko-KR" dirty="0"/>
                        <a:t>18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697684010"/>
                  </a:ext>
                </a:extLst>
              </a:tr>
              <a:tr h="614680">
                <a:tc>
                  <a:txBody>
                    <a:bodyPr/>
                    <a:lstStyle/>
                    <a:p>
                      <a:r>
                        <a:rPr lang="en-US" altLang="ko-KR" dirty="0"/>
                        <a:t>19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ko-KR" dirty="0"/>
                        <a:t>20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ko-KR" dirty="0"/>
                        <a:t>21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ko-KR" dirty="0"/>
                        <a:t>22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ko-KR" dirty="0"/>
                        <a:t>23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ko-KR" dirty="0"/>
                        <a:t>24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ko-KR" dirty="0"/>
                        <a:t>25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155339590"/>
                  </a:ext>
                </a:extLst>
              </a:tr>
              <a:tr h="614680">
                <a:tc>
                  <a:txBody>
                    <a:bodyPr/>
                    <a:lstStyle/>
                    <a:p>
                      <a:r>
                        <a:rPr lang="en-US" altLang="ko-KR" dirty="0"/>
                        <a:t>26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ko-KR" dirty="0"/>
                        <a:t>27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ko-KR" dirty="0"/>
                        <a:t>28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ko-KR" dirty="0"/>
                        <a:t>29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ko-KR" dirty="0"/>
                        <a:t>30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ko-KR" dirty="0"/>
                        <a:t>31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948764412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99F6FC93-ED92-1748-8800-A4B4A5FB3271}"/>
              </a:ext>
            </a:extLst>
          </p:cNvPr>
          <p:cNvSpPr txBox="1"/>
          <p:nvPr/>
        </p:nvSpPr>
        <p:spPr>
          <a:xfrm>
            <a:off x="4041422" y="2732618"/>
            <a:ext cx="6773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오늘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9F7B9250-AFBA-BE48-B64D-8E4AFCE4A547}"/>
              </a:ext>
            </a:extLst>
          </p:cNvPr>
          <p:cNvSpPr txBox="1"/>
          <p:nvPr/>
        </p:nvSpPr>
        <p:spPr>
          <a:xfrm>
            <a:off x="5198533" y="2726973"/>
            <a:ext cx="812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7030A0"/>
                </a:solidFill>
              </a:rPr>
              <a:t>내일</a:t>
            </a:r>
            <a:endParaRPr lang="en-US" dirty="0">
              <a:solidFill>
                <a:srgbClr val="7030A0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DEF6AE43-377F-4541-9518-6111FB0B119A}"/>
              </a:ext>
            </a:extLst>
          </p:cNvPr>
          <p:cNvSpPr txBox="1"/>
          <p:nvPr/>
        </p:nvSpPr>
        <p:spPr>
          <a:xfrm>
            <a:off x="2861733" y="2726973"/>
            <a:ext cx="812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0070C0"/>
                </a:solidFill>
              </a:rPr>
              <a:t>어제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CB980E5E-CA89-8C45-B3D3-23345A607402}"/>
              </a:ext>
            </a:extLst>
          </p:cNvPr>
          <p:cNvSpPr txBox="1"/>
          <p:nvPr/>
        </p:nvSpPr>
        <p:spPr>
          <a:xfrm>
            <a:off x="2737555" y="3044119"/>
            <a:ext cx="106115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yesterday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057F5AA0-C43C-D54A-B722-1BBA3940F36A}"/>
              </a:ext>
            </a:extLst>
          </p:cNvPr>
          <p:cNvSpPr txBox="1"/>
          <p:nvPr/>
        </p:nvSpPr>
        <p:spPr>
          <a:xfrm>
            <a:off x="4041422" y="3044118"/>
            <a:ext cx="106115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today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2C7E3AA6-1B9A-BE46-9EBC-759BFC891F94}"/>
              </a:ext>
            </a:extLst>
          </p:cNvPr>
          <p:cNvSpPr txBox="1"/>
          <p:nvPr/>
        </p:nvSpPr>
        <p:spPr>
          <a:xfrm>
            <a:off x="5074355" y="3044117"/>
            <a:ext cx="106115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tomorrow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5E43F685-52EC-7746-B942-7F04B7FBBDC5}"/>
              </a:ext>
            </a:extLst>
          </p:cNvPr>
          <p:cNvSpPr txBox="1"/>
          <p:nvPr/>
        </p:nvSpPr>
        <p:spPr>
          <a:xfrm>
            <a:off x="8782757" y="2156885"/>
            <a:ext cx="1986844" cy="51816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5CAADFC5-472A-4543-8643-16929DAB1C12}"/>
              </a:ext>
            </a:extLst>
          </p:cNvPr>
          <p:cNvSpPr txBox="1"/>
          <p:nvPr/>
        </p:nvSpPr>
        <p:spPr>
          <a:xfrm>
            <a:off x="8782757" y="2785037"/>
            <a:ext cx="1986844" cy="518160"/>
          </a:xfrm>
          <a:prstGeom prst="rect">
            <a:avLst/>
          </a:prstGeom>
          <a:solidFill>
            <a:srgbClr val="F6A7C9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6C01E0A3-92FA-064C-B8CA-2F177A3D2578}"/>
              </a:ext>
            </a:extLst>
          </p:cNvPr>
          <p:cNvSpPr txBox="1"/>
          <p:nvPr/>
        </p:nvSpPr>
        <p:spPr>
          <a:xfrm>
            <a:off x="8782757" y="3430836"/>
            <a:ext cx="1986844" cy="518160"/>
          </a:xfrm>
          <a:prstGeom prst="rect">
            <a:avLst/>
          </a:prstGeom>
          <a:solidFill>
            <a:srgbClr val="D499F9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4" name="Right Arrow 13">
            <a:extLst>
              <a:ext uri="{FF2B5EF4-FFF2-40B4-BE49-F238E27FC236}">
                <a16:creationId xmlns:a16="http://schemas.microsoft.com/office/drawing/2014/main" xmlns="" id="{54A7A225-BC9E-9A47-BB58-B6A238019890}"/>
              </a:ext>
            </a:extLst>
          </p:cNvPr>
          <p:cNvSpPr/>
          <p:nvPr/>
        </p:nvSpPr>
        <p:spPr>
          <a:xfrm>
            <a:off x="8435661" y="2415965"/>
            <a:ext cx="296295" cy="9087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ight Arrow 28">
            <a:extLst>
              <a:ext uri="{FF2B5EF4-FFF2-40B4-BE49-F238E27FC236}">
                <a16:creationId xmlns:a16="http://schemas.microsoft.com/office/drawing/2014/main" xmlns="" id="{875FBB12-8CFB-044D-81BD-BCC186E91510}"/>
              </a:ext>
            </a:extLst>
          </p:cNvPr>
          <p:cNvSpPr/>
          <p:nvPr/>
        </p:nvSpPr>
        <p:spPr>
          <a:xfrm>
            <a:off x="8442737" y="3044117"/>
            <a:ext cx="296295" cy="9087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ight Arrow 29">
            <a:extLst>
              <a:ext uri="{FF2B5EF4-FFF2-40B4-BE49-F238E27FC236}">
                <a16:creationId xmlns:a16="http://schemas.microsoft.com/office/drawing/2014/main" xmlns="" id="{675408C7-4BFF-FB41-AA40-7E3017C75E0E}"/>
              </a:ext>
            </a:extLst>
          </p:cNvPr>
          <p:cNvSpPr/>
          <p:nvPr/>
        </p:nvSpPr>
        <p:spPr>
          <a:xfrm>
            <a:off x="8441308" y="3667247"/>
            <a:ext cx="296295" cy="9087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F2017A03-16CA-454C-B4D5-D86DA3966C23}"/>
              </a:ext>
            </a:extLst>
          </p:cNvPr>
          <p:cNvSpPr txBox="1"/>
          <p:nvPr/>
        </p:nvSpPr>
        <p:spPr>
          <a:xfrm>
            <a:off x="8918221" y="2202322"/>
            <a:ext cx="18513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지난주 </a:t>
            </a:r>
            <a:r>
              <a:rPr lang="en-US" altLang="ko-KR" sz="1400" dirty="0"/>
              <a:t>last week</a:t>
            </a:r>
            <a:endParaRPr lang="en-US" sz="1400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xmlns="" id="{4BEFB9DE-47DD-8242-8534-B644C227FE6B}"/>
              </a:ext>
            </a:extLst>
          </p:cNvPr>
          <p:cNvSpPr txBox="1"/>
          <p:nvPr/>
        </p:nvSpPr>
        <p:spPr>
          <a:xfrm>
            <a:off x="8918220" y="2845888"/>
            <a:ext cx="18513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이번 주 </a:t>
            </a:r>
            <a:r>
              <a:rPr lang="en-US" altLang="ko-KR" sz="1400" dirty="0"/>
              <a:t>this week</a:t>
            </a:r>
            <a:endParaRPr lang="en-US" sz="1400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C3CBA0A0-EA23-1145-918E-75DB09358D79}"/>
              </a:ext>
            </a:extLst>
          </p:cNvPr>
          <p:cNvSpPr txBox="1"/>
          <p:nvPr/>
        </p:nvSpPr>
        <p:spPr>
          <a:xfrm>
            <a:off x="8918219" y="3505250"/>
            <a:ext cx="18513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다음 주 </a:t>
            </a:r>
            <a:r>
              <a:rPr lang="en-US" altLang="ko-KR" sz="1400" dirty="0"/>
              <a:t>next week</a:t>
            </a:r>
            <a:endParaRPr lang="en-US" sz="14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FECDB5B1-C7AC-5A40-B22E-1BAAB9C963C0}"/>
              </a:ext>
            </a:extLst>
          </p:cNvPr>
          <p:cNvSpPr txBox="1"/>
          <p:nvPr/>
        </p:nvSpPr>
        <p:spPr>
          <a:xfrm>
            <a:off x="316320" y="735562"/>
            <a:ext cx="15804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/>
              <a:t>3</a:t>
            </a:r>
            <a:r>
              <a:rPr lang="ko-KR" altLang="en-US" sz="2000" dirty="0"/>
              <a:t>월</a:t>
            </a:r>
            <a:endParaRPr lang="en-US" sz="2000" dirty="0"/>
          </a:p>
        </p:txBody>
      </p:sp>
      <p:graphicFrame>
        <p:nvGraphicFramePr>
          <p:cNvPr id="36" name="Table 35">
            <a:extLst>
              <a:ext uri="{FF2B5EF4-FFF2-40B4-BE49-F238E27FC236}">
                <a16:creationId xmlns:a16="http://schemas.microsoft.com/office/drawing/2014/main" xmlns="" id="{7275D59F-B0E4-1B44-A21B-CFE74580ABC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90522800"/>
              </p:ext>
            </p:extLst>
          </p:nvPr>
        </p:nvGraphicFramePr>
        <p:xfrm>
          <a:off x="256860" y="1105886"/>
          <a:ext cx="8128001" cy="37084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161143">
                  <a:extLst>
                    <a:ext uri="{9D8B030D-6E8A-4147-A177-3AD203B41FA5}">
                      <a16:colId xmlns:a16="http://schemas.microsoft.com/office/drawing/2014/main" xmlns="" val="2887835232"/>
                    </a:ext>
                  </a:extLst>
                </a:gridCol>
                <a:gridCol w="1161143">
                  <a:extLst>
                    <a:ext uri="{9D8B030D-6E8A-4147-A177-3AD203B41FA5}">
                      <a16:colId xmlns:a16="http://schemas.microsoft.com/office/drawing/2014/main" xmlns="" val="4039385299"/>
                    </a:ext>
                  </a:extLst>
                </a:gridCol>
                <a:gridCol w="1161143">
                  <a:extLst>
                    <a:ext uri="{9D8B030D-6E8A-4147-A177-3AD203B41FA5}">
                      <a16:colId xmlns:a16="http://schemas.microsoft.com/office/drawing/2014/main" xmlns="" val="2835300431"/>
                    </a:ext>
                  </a:extLst>
                </a:gridCol>
                <a:gridCol w="1161143">
                  <a:extLst>
                    <a:ext uri="{9D8B030D-6E8A-4147-A177-3AD203B41FA5}">
                      <a16:colId xmlns:a16="http://schemas.microsoft.com/office/drawing/2014/main" xmlns="" val="2044172760"/>
                    </a:ext>
                  </a:extLst>
                </a:gridCol>
                <a:gridCol w="1161143">
                  <a:extLst>
                    <a:ext uri="{9D8B030D-6E8A-4147-A177-3AD203B41FA5}">
                      <a16:colId xmlns:a16="http://schemas.microsoft.com/office/drawing/2014/main" xmlns="" val="2243589348"/>
                    </a:ext>
                  </a:extLst>
                </a:gridCol>
                <a:gridCol w="1161143">
                  <a:extLst>
                    <a:ext uri="{9D8B030D-6E8A-4147-A177-3AD203B41FA5}">
                      <a16:colId xmlns:a16="http://schemas.microsoft.com/office/drawing/2014/main" xmlns="" val="1864769942"/>
                    </a:ext>
                  </a:extLst>
                </a:gridCol>
                <a:gridCol w="1161143">
                  <a:extLst>
                    <a:ext uri="{9D8B030D-6E8A-4147-A177-3AD203B41FA5}">
                      <a16:colId xmlns:a16="http://schemas.microsoft.com/office/drawing/2014/main" xmlns="" val="18558524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dirty="0"/>
                        <a:t>일요일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dirty="0"/>
                        <a:t>월요일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dirty="0"/>
                        <a:t>화요일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dirty="0"/>
                        <a:t>수요일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dirty="0"/>
                        <a:t>목요일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dirty="0"/>
                        <a:t>금요일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dirty="0"/>
                        <a:t>토요일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718815114"/>
                  </a:ext>
                </a:extLst>
              </a:tr>
            </a:tbl>
          </a:graphicData>
        </a:graphic>
      </p:graphicFrame>
      <p:sp>
        <p:nvSpPr>
          <p:cNvPr id="37" name="TextBox 36">
            <a:extLst>
              <a:ext uri="{FF2B5EF4-FFF2-40B4-BE49-F238E27FC236}">
                <a16:creationId xmlns:a16="http://schemas.microsoft.com/office/drawing/2014/main" xmlns="" id="{499727E7-FCE5-C74E-BD38-4B71E9885D36}"/>
              </a:ext>
            </a:extLst>
          </p:cNvPr>
          <p:cNvSpPr txBox="1"/>
          <p:nvPr/>
        </p:nvSpPr>
        <p:spPr>
          <a:xfrm>
            <a:off x="553154" y="4615292"/>
            <a:ext cx="58589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오늘은 </a:t>
            </a:r>
            <a:r>
              <a:rPr lang="ko-KR" altLang="en-US" dirty="0" err="1"/>
              <a:t>며칠이에요</a:t>
            </a:r>
            <a:r>
              <a:rPr lang="en-US" altLang="ko-KR" dirty="0"/>
              <a:t>?</a:t>
            </a:r>
            <a:endParaRPr lang="en-US" dirty="0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xmlns="" id="{81D53013-AA4F-9C45-A796-711DE046ED9B}"/>
              </a:ext>
            </a:extLst>
          </p:cNvPr>
          <p:cNvSpPr txBox="1"/>
          <p:nvPr/>
        </p:nvSpPr>
        <p:spPr>
          <a:xfrm>
            <a:off x="553154" y="5010989"/>
            <a:ext cx="58589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rgbClr val="0070C0"/>
                </a:solidFill>
              </a:rPr>
              <a:t>3</a:t>
            </a:r>
            <a:r>
              <a:rPr lang="ko-KR" altLang="en-US" dirty="0">
                <a:solidFill>
                  <a:srgbClr val="0070C0"/>
                </a:solidFill>
              </a:rPr>
              <a:t>월 </a:t>
            </a:r>
            <a:r>
              <a:rPr lang="en-US" altLang="ko-KR" dirty="0">
                <a:solidFill>
                  <a:srgbClr val="0070C0"/>
                </a:solidFill>
              </a:rPr>
              <a:t>15</a:t>
            </a:r>
            <a:r>
              <a:rPr lang="ko-KR" altLang="en-US" dirty="0">
                <a:solidFill>
                  <a:srgbClr val="0070C0"/>
                </a:solidFill>
              </a:rPr>
              <a:t>일이에요</a:t>
            </a:r>
            <a:r>
              <a:rPr lang="en-US" altLang="ko-KR" dirty="0">
                <a:solidFill>
                  <a:srgbClr val="0070C0"/>
                </a:solidFill>
              </a:rPr>
              <a:t>.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xmlns="" id="{30EDB9FB-CC46-3345-B80F-0D6924B2BCB1}"/>
              </a:ext>
            </a:extLst>
          </p:cNvPr>
          <p:cNvSpPr txBox="1"/>
          <p:nvPr/>
        </p:nvSpPr>
        <p:spPr>
          <a:xfrm>
            <a:off x="553153" y="5394604"/>
            <a:ext cx="58589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무슨 </a:t>
            </a:r>
            <a:r>
              <a:rPr lang="ko-KR" altLang="en-US" dirty="0" err="1"/>
              <a:t>요일이에요</a:t>
            </a:r>
            <a:r>
              <a:rPr lang="en-US" altLang="ko-KR" dirty="0"/>
              <a:t>?</a:t>
            </a:r>
            <a:endParaRPr lang="en-US" dirty="0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xmlns="" id="{5D753621-757A-1747-83BF-50AE95B24308}"/>
              </a:ext>
            </a:extLst>
          </p:cNvPr>
          <p:cNvSpPr txBox="1"/>
          <p:nvPr/>
        </p:nvSpPr>
        <p:spPr>
          <a:xfrm>
            <a:off x="553153" y="5748446"/>
            <a:ext cx="58589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err="1">
                <a:solidFill>
                  <a:srgbClr val="0070C0"/>
                </a:solidFill>
              </a:rPr>
              <a:t>수요일이에요</a:t>
            </a:r>
            <a:r>
              <a:rPr lang="en-US" altLang="ko-KR" dirty="0">
                <a:solidFill>
                  <a:srgbClr val="0070C0"/>
                </a:solidFill>
              </a:rPr>
              <a:t>.</a:t>
            </a:r>
            <a:endParaRPr lang="en-US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16111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  <p:bldP spid="38" grpId="0"/>
      <p:bldP spid="39" grpId="0"/>
      <p:bldP spid="4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89760" y="996724"/>
            <a:ext cx="110498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>
                <a:ea typeface="나눔고딕"/>
                <a:cs typeface="나눔고딕"/>
              </a:rPr>
              <a:t> </a:t>
            </a:r>
            <a:r>
              <a:rPr lang="ko-KR" altLang="en-US" sz="2000" dirty="0">
                <a:latin typeface="나눔고딕"/>
                <a:ea typeface="나눔고딕"/>
                <a:cs typeface="나눔고딕"/>
              </a:rPr>
              <a:t>반 친구들과 보기와 같이 묻고 대답하세요</a:t>
            </a:r>
            <a:r>
              <a:rPr lang="en-US" altLang="ko-KR" sz="2000" dirty="0">
                <a:latin typeface="나눔고딕"/>
                <a:ea typeface="나눔고딕"/>
                <a:cs typeface="나눔고딕"/>
              </a:rPr>
              <a:t>.</a:t>
            </a:r>
            <a:endParaRPr lang="en-US" sz="2000" dirty="0">
              <a:latin typeface="나눔고딕"/>
              <a:ea typeface="나눔고딕"/>
              <a:cs typeface="나눔고딕"/>
            </a:endParaRPr>
          </a:p>
          <a:p>
            <a:endParaRPr lang="en-US" sz="2400" dirty="0">
              <a:ea typeface="나눔고딕"/>
              <a:cs typeface="나눔고딕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502763" y="958403"/>
            <a:ext cx="11246012" cy="595184"/>
          </a:xfrm>
          <a:prstGeom prst="roundRect">
            <a:avLst/>
          </a:prstGeom>
          <a:noFill/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20000"/>
              </a:lnSpc>
            </a:pPr>
            <a:endParaRPr lang="en-US" altLang="ko-KR" sz="2300" dirty="0">
              <a:solidFill>
                <a:srgbClr val="000000"/>
              </a:solidFill>
              <a:effectLst/>
            </a:endParaRPr>
          </a:p>
        </p:txBody>
      </p:sp>
      <p:graphicFrame>
        <p:nvGraphicFramePr>
          <p:cNvPr id="17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18644324"/>
              </p:ext>
            </p:extLst>
          </p:nvPr>
        </p:nvGraphicFramePr>
        <p:xfrm>
          <a:off x="482354" y="223570"/>
          <a:ext cx="9825432" cy="579120"/>
        </p:xfrm>
        <a:graphic>
          <a:graphicData uri="http://schemas.openxmlformats.org/drawingml/2006/table">
            <a:tbl>
              <a:tblPr firstRow="1" bandRow="1">
                <a:tableStyleId>{5A111915-BE36-4E01-A7E5-04B1672EAD32}</a:tableStyleId>
              </a:tblPr>
              <a:tblGrid>
                <a:gridCol w="470641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11901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500338">
                <a:tc>
                  <a:txBody>
                    <a:bodyPr/>
                    <a:lstStyle/>
                    <a:p>
                      <a:r>
                        <a:rPr lang="ko-KR" altLang="en-US" sz="3200" dirty="0"/>
                        <a:t>말하기</a:t>
                      </a:r>
                      <a:r>
                        <a:rPr lang="en-US" altLang="ko-KR" sz="3200" dirty="0"/>
                        <a:t>-</a:t>
                      </a:r>
                      <a:r>
                        <a:rPr lang="ko-KR" altLang="en-US" sz="3200" dirty="0"/>
                        <a:t>  </a:t>
                      </a:r>
                      <a:r>
                        <a:rPr lang="ko-KR" altLang="en-US" sz="2400" dirty="0">
                          <a:solidFill>
                            <a:srgbClr val="FFFF00"/>
                          </a:solidFill>
                        </a:rPr>
                        <a:t>날짜 말하기</a:t>
                      </a:r>
                      <a:endParaRPr lang="en-US" sz="2400" dirty="0">
                        <a:solidFill>
                          <a:srgbClr val="FFFF00"/>
                        </a:solidFill>
                      </a:endParaRP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121920" marR="12192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sp>
        <p:nvSpPr>
          <p:cNvPr id="27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xmlns="" id="{DE84E7AD-1B87-344E-954C-4097EEA444BE}"/>
              </a:ext>
            </a:extLst>
          </p:cNvPr>
          <p:cNvSpPr/>
          <p:nvPr/>
        </p:nvSpPr>
        <p:spPr>
          <a:xfrm>
            <a:off x="1892645" y="1709300"/>
            <a:ext cx="8406710" cy="1570527"/>
          </a:xfrm>
          <a:prstGeom prst="roundRect">
            <a:avLst/>
          </a:prstGeom>
          <a:noFill/>
          <a:ln>
            <a:solidFill>
              <a:schemeClr val="accent5">
                <a:lumMod val="60000"/>
                <a:lumOff val="4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991B2E26-CE17-C847-8982-B66C6A36A148}"/>
              </a:ext>
            </a:extLst>
          </p:cNvPr>
          <p:cNvSpPr txBox="1"/>
          <p:nvPr/>
        </p:nvSpPr>
        <p:spPr>
          <a:xfrm>
            <a:off x="2072159" y="1952729"/>
            <a:ext cx="7840652" cy="111261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sz="2600" dirty="0">
                <a:latin typeface="나눔고딕"/>
                <a:ea typeface="나눔고딕"/>
                <a:cs typeface="나눔고딕"/>
              </a:rPr>
              <a:t>A: 	</a:t>
            </a:r>
            <a:r>
              <a:rPr lang="ko-KR" altLang="en-US" sz="2600" u="sng" dirty="0">
                <a:solidFill>
                  <a:srgbClr val="000000"/>
                </a:solidFill>
                <a:latin typeface="나눔고딕"/>
                <a:ea typeface="나눔고딕"/>
                <a:cs typeface="나눔고딕"/>
              </a:rPr>
              <a:t>크리스마스</a:t>
            </a:r>
            <a:r>
              <a:rPr lang="ko-KR" altLang="en-US" sz="2600" dirty="0">
                <a:solidFill>
                  <a:srgbClr val="5958D5"/>
                </a:solidFill>
                <a:latin typeface="나눔고딕"/>
                <a:ea typeface="나눔고딕"/>
                <a:cs typeface="나눔고딕"/>
              </a:rPr>
              <a:t> </a:t>
            </a:r>
            <a:r>
              <a:rPr lang="en-US" altLang="ko-KR" sz="2600" dirty="0">
                <a:latin typeface="나눔고딕"/>
                <a:ea typeface="나눔고딕"/>
                <a:cs typeface="나눔고딕"/>
              </a:rPr>
              <a:t>(Christmas)</a:t>
            </a:r>
            <a:r>
              <a:rPr lang="ko-KR" altLang="en-US" sz="2600" dirty="0">
                <a:latin typeface="나눔고딕"/>
                <a:ea typeface="나눔고딕"/>
                <a:cs typeface="나눔고딕"/>
              </a:rPr>
              <a:t>가 며칠이에요</a:t>
            </a:r>
            <a:r>
              <a:rPr lang="en-US" altLang="ko-KR" sz="2600" dirty="0">
                <a:latin typeface="나눔고딕"/>
                <a:ea typeface="나눔고딕"/>
                <a:cs typeface="나눔고딕"/>
              </a:rPr>
              <a:t>?</a:t>
            </a:r>
          </a:p>
          <a:p>
            <a:pPr>
              <a:lnSpc>
                <a:spcPct val="130000"/>
              </a:lnSpc>
            </a:pPr>
            <a:r>
              <a:rPr lang="en-US" sz="2600" dirty="0">
                <a:latin typeface="나눔고딕"/>
                <a:ea typeface="나눔고딕"/>
                <a:cs typeface="나눔고딕"/>
              </a:rPr>
              <a:t>B:</a:t>
            </a:r>
            <a:r>
              <a:rPr lang="ko-KR" altLang="en-US" sz="2600" dirty="0">
                <a:latin typeface="나눔고딕"/>
                <a:ea typeface="나눔고딕"/>
                <a:cs typeface="나눔고딕"/>
              </a:rPr>
              <a:t> </a:t>
            </a:r>
            <a:r>
              <a:rPr lang="ko-KR" altLang="en-US" sz="2600" u="sng" dirty="0">
                <a:solidFill>
                  <a:srgbClr val="000000"/>
                </a:solidFill>
                <a:latin typeface="나눔고딕"/>
                <a:ea typeface="나눔고딕"/>
                <a:cs typeface="나눔고딕"/>
              </a:rPr>
              <a:t>크리스마스</a:t>
            </a:r>
            <a:r>
              <a:rPr lang="ko-KR" altLang="en-US" sz="2600" dirty="0">
                <a:latin typeface="나눔고딕"/>
                <a:ea typeface="나눔고딕"/>
                <a:cs typeface="나눔고딕"/>
              </a:rPr>
              <a:t>는 </a:t>
            </a:r>
            <a:r>
              <a:rPr lang="ko-KR" altLang="en-US" sz="2600" u="sng" dirty="0">
                <a:solidFill>
                  <a:srgbClr val="000000"/>
                </a:solidFill>
                <a:latin typeface="나눔고딕"/>
                <a:ea typeface="나눔고딕"/>
                <a:cs typeface="나눔고딕"/>
              </a:rPr>
              <a:t>십이월 이십오일</a:t>
            </a:r>
            <a:r>
              <a:rPr lang="ko-KR" altLang="en-US" sz="2600" dirty="0">
                <a:latin typeface="나눔고딕"/>
                <a:ea typeface="나눔고딕"/>
                <a:cs typeface="나눔고딕"/>
              </a:rPr>
              <a:t> </a:t>
            </a:r>
            <a:r>
              <a:rPr lang="en-US" altLang="ko-KR" sz="2600" dirty="0">
                <a:latin typeface="나눔고딕"/>
                <a:ea typeface="나눔고딕"/>
                <a:cs typeface="나눔고딕"/>
              </a:rPr>
              <a:t>(12</a:t>
            </a:r>
            <a:r>
              <a:rPr lang="ko-KR" altLang="en-US" sz="2600" dirty="0">
                <a:latin typeface="나눔고딕"/>
                <a:ea typeface="나눔고딕"/>
                <a:cs typeface="나눔고딕"/>
              </a:rPr>
              <a:t>월 </a:t>
            </a:r>
            <a:r>
              <a:rPr lang="en-US" altLang="ko-KR" sz="2600" dirty="0">
                <a:latin typeface="나눔고딕"/>
                <a:ea typeface="나눔고딕"/>
                <a:cs typeface="나눔고딕"/>
              </a:rPr>
              <a:t>25</a:t>
            </a:r>
            <a:r>
              <a:rPr lang="ko-KR" altLang="en-US" sz="2600" dirty="0">
                <a:latin typeface="나눔고딕"/>
                <a:ea typeface="나눔고딕"/>
                <a:cs typeface="나눔고딕"/>
              </a:rPr>
              <a:t>일</a:t>
            </a:r>
            <a:r>
              <a:rPr lang="en-US" altLang="ko-KR" sz="2600" dirty="0">
                <a:latin typeface="나눔고딕"/>
                <a:ea typeface="나눔고딕"/>
                <a:cs typeface="나눔고딕"/>
              </a:rPr>
              <a:t>)</a:t>
            </a:r>
            <a:r>
              <a:rPr lang="ko-KR" altLang="en-US" sz="2600" dirty="0">
                <a:latin typeface="나눔고딕"/>
                <a:ea typeface="나눔고딕"/>
                <a:cs typeface="나눔고딕"/>
              </a:rPr>
              <a:t>이에요</a:t>
            </a:r>
            <a:r>
              <a:rPr lang="en-US" altLang="ko-KR" sz="2600" dirty="0">
                <a:latin typeface="나눔고딕"/>
                <a:ea typeface="나눔고딕"/>
                <a:cs typeface="나눔고딕"/>
              </a:rPr>
              <a:t>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D1D61B53-5D81-D245-BE4F-FFD4172C1A57}"/>
              </a:ext>
            </a:extLst>
          </p:cNvPr>
          <p:cNvSpPr txBox="1"/>
          <p:nvPr/>
        </p:nvSpPr>
        <p:spPr>
          <a:xfrm>
            <a:off x="1103055" y="4979989"/>
            <a:ext cx="4099199" cy="10618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sz="2100" dirty="0"/>
              <a:t>삼일절</a:t>
            </a:r>
            <a:r>
              <a:rPr lang="en-US" altLang="ko-KR" sz="2100" dirty="0"/>
              <a:t/>
            </a:r>
            <a:br>
              <a:rPr lang="en-US" altLang="ko-KR" sz="2100" dirty="0"/>
            </a:br>
            <a:r>
              <a:rPr lang="en-US" altLang="ko-KR" sz="2100" dirty="0"/>
              <a:t>(Independence Movement Day),</a:t>
            </a:r>
            <a:r>
              <a:rPr lang="ko-KR" altLang="en-US" sz="2100" dirty="0"/>
              <a:t> </a:t>
            </a:r>
            <a:endParaRPr lang="en-US" altLang="ko-KR" sz="2100" dirty="0"/>
          </a:p>
          <a:p>
            <a:pPr algn="ctr"/>
            <a:r>
              <a:rPr lang="en-US" altLang="ko-KR" sz="2100" dirty="0"/>
              <a:t>3</a:t>
            </a:r>
            <a:r>
              <a:rPr lang="ko-KR" altLang="en-US" sz="2100" dirty="0"/>
              <a:t>월 </a:t>
            </a:r>
            <a:r>
              <a:rPr lang="en-US" altLang="ko-KR" sz="2100" dirty="0"/>
              <a:t>1</a:t>
            </a:r>
            <a:r>
              <a:rPr lang="ko-KR" altLang="en-US" sz="2100" dirty="0"/>
              <a:t>일</a:t>
            </a:r>
            <a:endParaRPr lang="en-US" sz="2100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CC689141-CFE0-8042-B5BD-221119BA7DD3}"/>
              </a:ext>
            </a:extLst>
          </p:cNvPr>
          <p:cNvSpPr txBox="1"/>
          <p:nvPr/>
        </p:nvSpPr>
        <p:spPr>
          <a:xfrm>
            <a:off x="5360311" y="5002735"/>
            <a:ext cx="1470274" cy="10618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sz="2100" dirty="0">
                <a:solidFill>
                  <a:srgbClr val="000000"/>
                </a:solidFill>
              </a:rPr>
              <a:t>생일</a:t>
            </a:r>
            <a:r>
              <a:rPr lang="en-US" altLang="ko-KR" sz="2100" dirty="0">
                <a:solidFill>
                  <a:srgbClr val="000000"/>
                </a:solidFill>
              </a:rPr>
              <a:t> </a:t>
            </a:r>
          </a:p>
          <a:p>
            <a:pPr algn="ctr"/>
            <a:r>
              <a:rPr lang="en-US" altLang="ko-KR" sz="2100" dirty="0">
                <a:solidFill>
                  <a:srgbClr val="000000"/>
                </a:solidFill>
              </a:rPr>
              <a:t>(birthday),</a:t>
            </a:r>
            <a:r>
              <a:rPr lang="ko-KR" altLang="en-US" sz="2100" dirty="0">
                <a:solidFill>
                  <a:srgbClr val="000000"/>
                </a:solidFill>
              </a:rPr>
              <a:t> </a:t>
            </a:r>
            <a:endParaRPr lang="en-US" altLang="ko-KR" sz="2100" dirty="0">
              <a:solidFill>
                <a:srgbClr val="000000"/>
              </a:solidFill>
            </a:endParaRPr>
          </a:p>
          <a:p>
            <a:pPr algn="ctr"/>
            <a:r>
              <a:rPr lang="en-US" sz="2100" dirty="0">
                <a:solidFill>
                  <a:srgbClr val="000000"/>
                </a:solidFill>
              </a:rPr>
              <a:t>your own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8DB38298-519B-0E4D-B78E-1CF3D5CF345F}"/>
              </a:ext>
            </a:extLst>
          </p:cNvPr>
          <p:cNvSpPr txBox="1"/>
          <p:nvPr/>
        </p:nvSpPr>
        <p:spPr>
          <a:xfrm>
            <a:off x="7838970" y="4979989"/>
            <a:ext cx="2319866" cy="10618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sz="2100" dirty="0" smtClean="0">
                <a:solidFill>
                  <a:srgbClr val="000000"/>
                </a:solidFill>
              </a:rPr>
              <a:t>할로윈 데이</a:t>
            </a:r>
            <a:r>
              <a:rPr lang="en-US" altLang="ko-KR" sz="2100" dirty="0">
                <a:solidFill>
                  <a:srgbClr val="000000"/>
                </a:solidFill>
              </a:rPr>
              <a:t/>
            </a:r>
            <a:br>
              <a:rPr lang="en-US" altLang="ko-KR" sz="2100" dirty="0">
                <a:solidFill>
                  <a:srgbClr val="000000"/>
                </a:solidFill>
              </a:rPr>
            </a:br>
            <a:r>
              <a:rPr lang="en-US" altLang="ko-KR" sz="2100" dirty="0">
                <a:solidFill>
                  <a:srgbClr val="000000"/>
                </a:solidFill>
              </a:rPr>
              <a:t>(Halloween Day),</a:t>
            </a:r>
            <a:r>
              <a:rPr lang="ko-KR" altLang="en-US" sz="2100" dirty="0">
                <a:solidFill>
                  <a:srgbClr val="000000"/>
                </a:solidFill>
              </a:rPr>
              <a:t> </a:t>
            </a:r>
            <a:endParaRPr lang="en-US" altLang="ko-KR" sz="2100" dirty="0">
              <a:solidFill>
                <a:srgbClr val="000000"/>
              </a:solidFill>
            </a:endParaRPr>
          </a:p>
          <a:p>
            <a:pPr algn="ctr"/>
            <a:r>
              <a:rPr lang="ko-KR" altLang="ko-KR" sz="2100" dirty="0">
                <a:solidFill>
                  <a:srgbClr val="000000"/>
                </a:solidFill>
              </a:rPr>
              <a:t>1</a:t>
            </a:r>
            <a:r>
              <a:rPr lang="en-US" altLang="ko-KR" sz="2100" dirty="0">
                <a:solidFill>
                  <a:srgbClr val="000000"/>
                </a:solidFill>
              </a:rPr>
              <a:t>0</a:t>
            </a:r>
            <a:r>
              <a:rPr lang="ko-KR" altLang="en-US" sz="2100" dirty="0">
                <a:solidFill>
                  <a:srgbClr val="000000"/>
                </a:solidFill>
              </a:rPr>
              <a:t>월 </a:t>
            </a:r>
            <a:r>
              <a:rPr lang="ko-KR" altLang="ko-KR" sz="2100" dirty="0">
                <a:solidFill>
                  <a:srgbClr val="000000"/>
                </a:solidFill>
              </a:rPr>
              <a:t>3</a:t>
            </a:r>
            <a:r>
              <a:rPr lang="en-US" altLang="ko-KR" sz="2100" dirty="0">
                <a:solidFill>
                  <a:srgbClr val="000000"/>
                </a:solidFill>
              </a:rPr>
              <a:t>1</a:t>
            </a:r>
            <a:r>
              <a:rPr lang="ko-KR" altLang="en-US" sz="2100" dirty="0">
                <a:solidFill>
                  <a:srgbClr val="000000"/>
                </a:solidFill>
              </a:rPr>
              <a:t>일</a:t>
            </a:r>
            <a:endParaRPr lang="en-US" sz="2100" dirty="0">
              <a:solidFill>
                <a:srgbClr val="000000"/>
              </a:solidFill>
            </a:endParaRPr>
          </a:p>
        </p:txBody>
      </p:sp>
      <p:pic>
        <p:nvPicPr>
          <p:cNvPr id="22" name="Picture 21" descr="생일케이크.png">
            <a:extLst>
              <a:ext uri="{FF2B5EF4-FFF2-40B4-BE49-F238E27FC236}">
                <a16:creationId xmlns:a16="http://schemas.microsoft.com/office/drawing/2014/main" xmlns="" id="{F1BD8928-A562-AC44-B65F-CC691651B3B5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10264" y="3546621"/>
            <a:ext cx="1571472" cy="1307514"/>
          </a:xfrm>
          <a:prstGeom prst="rect">
            <a:avLst/>
          </a:prstGeom>
        </p:spPr>
      </p:pic>
      <p:pic>
        <p:nvPicPr>
          <p:cNvPr id="23" name="Picture 22" descr="할로윈.png">
            <a:extLst>
              <a:ext uri="{FF2B5EF4-FFF2-40B4-BE49-F238E27FC236}">
                <a16:creationId xmlns:a16="http://schemas.microsoft.com/office/drawing/2014/main" xmlns="" id="{43770C34-9723-4D4E-AA38-37DCD74ABA1C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92134" y="3398206"/>
            <a:ext cx="1737925" cy="1581782"/>
          </a:xfrm>
          <a:prstGeom prst="rect">
            <a:avLst/>
          </a:prstGeom>
        </p:spPr>
      </p:pic>
      <p:pic>
        <p:nvPicPr>
          <p:cNvPr id="7" name="Picture 6" descr="A blue and white kite flying in the sky&#10;&#10;Description automatically generated">
            <a:extLst>
              <a:ext uri="{FF2B5EF4-FFF2-40B4-BE49-F238E27FC236}">
                <a16:creationId xmlns:a16="http://schemas.microsoft.com/office/drawing/2014/main" xmlns="" id="{28E80262-9B18-5E4A-A636-99104960EF1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3140" y="3411889"/>
            <a:ext cx="2276233" cy="145523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886FF295-54F4-F54F-8BB1-8AC7B468ED9A}"/>
              </a:ext>
            </a:extLst>
          </p:cNvPr>
          <p:cNvSpPr txBox="1"/>
          <p:nvPr/>
        </p:nvSpPr>
        <p:spPr>
          <a:xfrm>
            <a:off x="2294374" y="4753018"/>
            <a:ext cx="2276233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dirty="0"/>
              <a:t>http://</a:t>
            </a:r>
            <a:r>
              <a:rPr lang="en-US" sz="600" dirty="0" err="1"/>
              <a:t>m.shnews.net</a:t>
            </a:r>
            <a:r>
              <a:rPr lang="en-US" sz="600" dirty="0"/>
              <a:t>/news/</a:t>
            </a:r>
            <a:r>
              <a:rPr lang="en-US" sz="600" dirty="0" err="1"/>
              <a:t>articleView.html?idxno</a:t>
            </a:r>
            <a:r>
              <a:rPr lang="en-US" sz="600" dirty="0"/>
              <a:t>=30123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D361F86B-C3CC-0842-A101-230440AB5F50}"/>
              </a:ext>
            </a:extLst>
          </p:cNvPr>
          <p:cNvSpPr txBox="1"/>
          <p:nvPr/>
        </p:nvSpPr>
        <p:spPr>
          <a:xfrm>
            <a:off x="6183145" y="4771902"/>
            <a:ext cx="12146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dirty="0"/>
              <a:t>i2clipart.com</a:t>
            </a:r>
          </a:p>
          <a:p>
            <a:endParaRPr lang="en-US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88BC835B-CA0A-164A-95F4-EF77FECD556F}"/>
              </a:ext>
            </a:extLst>
          </p:cNvPr>
          <p:cNvSpPr txBox="1"/>
          <p:nvPr/>
        </p:nvSpPr>
        <p:spPr>
          <a:xfrm>
            <a:off x="9094945" y="4724761"/>
            <a:ext cx="1576556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dirty="0" err="1"/>
              <a:t>clipartpanda.com</a:t>
            </a:r>
            <a:endParaRPr lang="en-US" sz="600" dirty="0"/>
          </a:p>
        </p:txBody>
      </p:sp>
    </p:spTree>
    <p:extLst>
      <p:ext uri="{BB962C8B-B14F-4D97-AF65-F5344CB8AC3E}">
        <p14:creationId xmlns:p14="http://schemas.microsoft.com/office/powerpoint/2010/main" val="3870564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1098</TotalTime>
  <Words>1620</Words>
  <Application>Microsoft Office PowerPoint</Application>
  <PresentationFormat>Widescreen</PresentationFormat>
  <Paragraphs>462</Paragraphs>
  <Slides>39</Slides>
  <Notes>31</Notes>
  <HiddenSlides>0</HiddenSlides>
  <MMClips>2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6" baseType="lpstr">
      <vt:lpstr>맑은 고딕</vt:lpstr>
      <vt:lpstr>나눔고딕</vt:lpstr>
      <vt:lpstr>Arial</vt:lpstr>
      <vt:lpstr>Arial Black</vt:lpstr>
      <vt:lpstr>Calibri</vt:lpstr>
      <vt:lpstr>1_Office Theme</vt:lpstr>
      <vt:lpstr>Document</vt:lpstr>
      <vt:lpstr>     재외동포를 위한 한국어 (영어권)   1-2  </vt:lpstr>
      <vt:lpstr>PowerPoint Presentation</vt:lpstr>
      <vt:lpstr>들어가기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References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재외동포를 위한 한국어(영어권)   1-2  </dc:title>
  <dc:creator>sanghoon lee</dc:creator>
  <cp:lastModifiedBy>Seunghee Back</cp:lastModifiedBy>
  <cp:revision>23</cp:revision>
  <dcterms:created xsi:type="dcterms:W3CDTF">2020-06-28T21:42:31Z</dcterms:created>
  <dcterms:modified xsi:type="dcterms:W3CDTF">2020-07-07T20:14:53Z</dcterms:modified>
</cp:coreProperties>
</file>